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77"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Lst>
  <p:sldSz cx="18288000" cy="10287000"/>
  <p:notesSz cx="6858000" cy="9144000"/>
  <p:embeddedFontLst>
    <p:embeddedFont>
      <p:font typeface="Calibri" panose="020F0502020204030204" pitchFamily="34" charset="0"/>
      <p:regular r:id="rId87"/>
      <p:bold r:id="rId88"/>
      <p:italic r:id="rId89"/>
      <p:boldItalic r:id="rId90"/>
    </p:embeddedFont>
    <p:embeddedFont>
      <p:font typeface="DM Sans" pitchFamily="2" charset="0"/>
      <p:regular r:id="rId91"/>
      <p:bold r:id="rId92"/>
      <p:italic r:id="rId93"/>
      <p:boldItalic r:id="rId94"/>
    </p:embeddedFont>
    <p:embeddedFont>
      <p:font typeface="DM Sans Bold" charset="0"/>
      <p:regular r:id="rId95"/>
    </p:embeddedFont>
    <p:embeddedFont>
      <p:font typeface="League Spartan" panose="020B0604020202020204" charset="0"/>
      <p:regular r:id="rId96"/>
    </p:embeddedFont>
    <p:embeddedFont>
      <p:font typeface="times" panose="02020603050405020304" pitchFamily="18"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249"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7471B-1367-4F8C-A958-0181C3A38E12}"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312A2-A6F8-4225-AF19-615AFCC871BD}" type="slidenum">
              <a:rPr lang="en-US" smtClean="0"/>
              <a:t>‹#›</a:t>
            </a:fld>
            <a:endParaRPr lang="en-US"/>
          </a:p>
        </p:txBody>
      </p:sp>
    </p:spTree>
    <p:extLst>
      <p:ext uri="{BB962C8B-B14F-4D97-AF65-F5344CB8AC3E}">
        <p14:creationId xmlns:p14="http://schemas.microsoft.com/office/powerpoint/2010/main" val="1928776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312A2-A6F8-4225-AF19-615AFCC871BD}" type="slidenum">
              <a:rPr lang="en-US" smtClean="0"/>
              <a:t>41</a:t>
            </a:fld>
            <a:endParaRPr lang="en-US"/>
          </a:p>
        </p:txBody>
      </p:sp>
    </p:spTree>
    <p:extLst>
      <p:ext uri="{BB962C8B-B14F-4D97-AF65-F5344CB8AC3E}">
        <p14:creationId xmlns:p14="http://schemas.microsoft.com/office/powerpoint/2010/main" val="83816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sv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0.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0.svg"/><Relationship Id="rId7"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6.png"/><Relationship Id="rId4" Type="http://schemas.openxmlformats.org/officeDocument/2006/relationships/image" Target="../media/image33.pn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7.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7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93011" cy="10287000"/>
            <a:chOff x="0" y="0"/>
            <a:chExt cx="11668564" cy="14486937"/>
          </a:xfrm>
        </p:grpSpPr>
        <p:pic>
          <p:nvPicPr>
            <p:cNvPr id="3" name="Picture 3"/>
            <p:cNvPicPr>
              <a:picLocks noChangeAspect="1"/>
            </p:cNvPicPr>
            <p:nvPr/>
          </p:nvPicPr>
          <p:blipFill>
            <a:blip r:embed="rId2"/>
            <a:srcRect l="21801" r="21801"/>
            <a:stretch>
              <a:fillRect/>
            </a:stretch>
          </p:blipFill>
          <p:spPr>
            <a:xfrm>
              <a:off x="0" y="0"/>
              <a:ext cx="11668564" cy="14486937"/>
            </a:xfrm>
            <a:prstGeom prst="rect">
              <a:avLst/>
            </a:prstGeom>
          </p:spPr>
        </p:pic>
      </p:grpSp>
      <p:grpSp>
        <p:nvGrpSpPr>
          <p:cNvPr id="4" name="Group 4"/>
          <p:cNvGrpSpPr/>
          <p:nvPr/>
        </p:nvGrpSpPr>
        <p:grpSpPr>
          <a:xfrm>
            <a:off x="7635761" y="8740303"/>
            <a:ext cx="1714500" cy="17145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592175" y="0"/>
            <a:ext cx="1714500" cy="17145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8" name="Picture 8"/>
          <p:cNvPicPr>
            <a:picLocks noChangeAspect="1"/>
          </p:cNvPicPr>
          <p:nvPr/>
        </p:nvPicPr>
        <p:blipFill>
          <a:blip r:embed="rId3"/>
          <a:srcRect t="3960"/>
          <a:stretch>
            <a:fillRect/>
          </a:stretch>
        </p:blipFill>
        <p:spPr>
          <a:xfrm>
            <a:off x="14821650" y="0"/>
            <a:ext cx="3466350" cy="2496795"/>
          </a:xfrm>
          <a:prstGeom prst="rect">
            <a:avLst/>
          </a:prstGeom>
        </p:spPr>
      </p:pic>
      <p:pic>
        <p:nvPicPr>
          <p:cNvPr id="9" name="Picture 9"/>
          <p:cNvPicPr>
            <a:picLocks noChangeAspect="1"/>
          </p:cNvPicPr>
          <p:nvPr/>
        </p:nvPicPr>
        <p:blipFill>
          <a:blip r:embed="rId4"/>
          <a:srcRect/>
          <a:stretch>
            <a:fillRect/>
          </a:stretch>
        </p:blipFill>
        <p:spPr>
          <a:xfrm>
            <a:off x="10985324" y="5383013"/>
            <a:ext cx="7302676" cy="4903987"/>
          </a:xfrm>
          <a:prstGeom prst="rect">
            <a:avLst/>
          </a:prstGeom>
        </p:spPr>
      </p:pic>
      <p:sp>
        <p:nvSpPr>
          <p:cNvPr id="10" name="TextBox 10"/>
          <p:cNvSpPr txBox="1"/>
          <p:nvPr/>
        </p:nvSpPr>
        <p:spPr>
          <a:xfrm>
            <a:off x="8794658" y="2858183"/>
            <a:ext cx="9493342" cy="3122659"/>
          </a:xfrm>
          <a:prstGeom prst="rect">
            <a:avLst/>
          </a:prstGeom>
        </p:spPr>
        <p:txBody>
          <a:bodyPr lIns="0" tIns="0" rIns="0" bIns="0" rtlCol="0" anchor="t">
            <a:spAutoFit/>
          </a:bodyPr>
          <a:lstStyle/>
          <a:p>
            <a:pPr>
              <a:lnSpc>
                <a:spcPts val="4925"/>
              </a:lnSpc>
            </a:pPr>
            <a:r>
              <a:rPr lang="en-US" sz="4781" dirty="0">
                <a:solidFill>
                  <a:srgbClr val="000000"/>
                </a:solidFill>
                <a:latin typeface="League Spartan"/>
              </a:rPr>
              <a:t>SMART HOME ENVIRONMENT MONITORING AND INTELLIGENT ANTI-THEFT ALARMING SYSTEM</a:t>
            </a:r>
          </a:p>
          <a:p>
            <a:pPr>
              <a:lnSpc>
                <a:spcPts val="4925"/>
              </a:lnSpc>
            </a:pPr>
            <a:endParaRPr lang="en-US" sz="4781" dirty="0">
              <a:solidFill>
                <a:srgbClr val="000000"/>
              </a:solidFill>
              <a:latin typeface="League Spartan"/>
            </a:endParaRPr>
          </a:p>
        </p:txBody>
      </p:sp>
      <p:sp>
        <p:nvSpPr>
          <p:cNvPr id="11" name="TextBox 10">
            <a:extLst>
              <a:ext uri="{FF2B5EF4-FFF2-40B4-BE49-F238E27FC236}">
                <a16:creationId xmlns:a16="http://schemas.microsoft.com/office/drawing/2014/main" id="{F9297179-5F06-9529-ACCA-F0FDF38278EC}"/>
              </a:ext>
            </a:extLst>
          </p:cNvPr>
          <p:cNvSpPr txBox="1"/>
          <p:nvPr/>
        </p:nvSpPr>
        <p:spPr>
          <a:xfrm>
            <a:off x="8640191" y="913298"/>
            <a:ext cx="4724400" cy="1200329"/>
          </a:xfrm>
          <a:prstGeom prst="rect">
            <a:avLst/>
          </a:prstGeom>
          <a:noFill/>
        </p:spPr>
        <p:txBody>
          <a:bodyPr wrap="square" rtlCol="0">
            <a:spAutoFit/>
          </a:bodyPr>
          <a:lstStyle/>
          <a:p>
            <a:r>
              <a:rPr lang="en-US" sz="7200" b="1" dirty="0">
                <a:latin typeface="times" panose="02020603050405020304" pitchFamily="18" charset="0"/>
                <a:cs typeface="times" panose="02020603050405020304" pitchFamily="18" charset="0"/>
              </a:rPr>
              <a:t>2023-054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3294646" y="4986998"/>
            <a:ext cx="6060390" cy="5300002"/>
            <a:chOff x="0" y="0"/>
            <a:chExt cx="8080520" cy="7066670"/>
          </a:xfrm>
        </p:grpSpPr>
        <p:pic>
          <p:nvPicPr>
            <p:cNvPr id="7" name="Picture 7"/>
            <p:cNvPicPr>
              <a:picLocks noChangeAspect="1"/>
            </p:cNvPicPr>
            <p:nvPr/>
          </p:nvPicPr>
          <p:blipFill>
            <a:blip r:embed="rId3"/>
            <a:srcRect l="18488" r="18488"/>
            <a:stretch>
              <a:fillRect/>
            </a:stretch>
          </p:blipFill>
          <p:spPr>
            <a:xfrm>
              <a:off x="0" y="0"/>
              <a:ext cx="8080520" cy="7066670"/>
            </a:xfrm>
            <a:prstGeom prst="rect">
              <a:avLst/>
            </a:prstGeom>
          </p:spPr>
        </p:pic>
      </p:grpSp>
      <p:grpSp>
        <p:nvGrpSpPr>
          <p:cNvPr id="8" name="Group 8"/>
          <p:cNvGrpSpPr/>
          <p:nvPr/>
        </p:nvGrpSpPr>
        <p:grpSpPr>
          <a:xfrm>
            <a:off x="15055909" y="2490691"/>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7" name="TextBox 17"/>
          <p:cNvSpPr txBox="1"/>
          <p:nvPr/>
        </p:nvSpPr>
        <p:spPr>
          <a:xfrm>
            <a:off x="9468290" y="4286776"/>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Enhance the physical security in a modern house by preventing intruder access. </a:t>
            </a:r>
          </a:p>
          <a:p>
            <a:pPr marL="533938" lvl="1" indent="-266969" algn="just">
              <a:lnSpc>
                <a:spcPts val="3462"/>
              </a:lnSpc>
              <a:buFont typeface="Arial"/>
              <a:buChar char="•"/>
            </a:pPr>
            <a:r>
              <a:rPr lang="en-US" sz="2473">
                <a:solidFill>
                  <a:srgbClr val="000000"/>
                </a:solidFill>
                <a:latin typeface="DM Sans"/>
              </a:rPr>
              <a:t>Enhance the physical security in a modern house through anomaly(abnormal) voice detection. </a:t>
            </a:r>
          </a:p>
          <a:p>
            <a:pPr marL="533938" lvl="1" indent="-266969" algn="just">
              <a:lnSpc>
                <a:spcPts val="3462"/>
              </a:lnSpc>
              <a:buFont typeface="Arial"/>
              <a:buChar char="•"/>
            </a:pPr>
            <a:r>
              <a:rPr lang="en-US" sz="2473">
                <a:solidFill>
                  <a:srgbClr val="000000"/>
                </a:solidFill>
                <a:latin typeface="DM Sans"/>
              </a:rPr>
              <a:t>Enable secure data communication in a modern house to enhance physical safety. </a:t>
            </a:r>
          </a:p>
          <a:p>
            <a:pPr marL="533938" lvl="1" indent="-266969" algn="just">
              <a:lnSpc>
                <a:spcPts val="3462"/>
              </a:lnSpc>
              <a:buFont typeface="Arial"/>
              <a:buChar char="•"/>
            </a:pPr>
            <a:r>
              <a:rPr lang="en-US" sz="2473">
                <a:solidFill>
                  <a:srgbClr val="000000"/>
                </a:solidFill>
                <a:latin typeface="DM Sans"/>
              </a:rPr>
              <a:t>Enable an electric hazard-free environment in a modern house.</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6126"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214403" y="677972"/>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OVERALL DESIGN DIAGRAM</a:t>
            </a:r>
          </a:p>
        </p:txBody>
      </p:sp>
      <p:grpSp>
        <p:nvGrpSpPr>
          <p:cNvPr id="5" name="Group 5"/>
          <p:cNvGrpSpPr/>
          <p:nvPr/>
        </p:nvGrpSpPr>
        <p:grpSpPr>
          <a:xfrm>
            <a:off x="14221452" y="7272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33482" y="1281249"/>
            <a:ext cx="477195" cy="1259963"/>
          </a:xfrm>
          <a:prstGeom prst="rect">
            <a:avLst/>
          </a:prstGeom>
        </p:spPr>
      </p:pic>
      <p:grpSp>
        <p:nvGrpSpPr>
          <p:cNvPr id="8" name="Group 8"/>
          <p:cNvGrpSpPr/>
          <p:nvPr/>
        </p:nvGrpSpPr>
        <p:grpSpPr>
          <a:xfrm>
            <a:off x="0" y="9150703"/>
            <a:ext cx="1136297" cy="113629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665777" y="9118035"/>
            <a:ext cx="477195" cy="1259963"/>
          </a:xfrm>
          <a:prstGeom prst="rect">
            <a:avLst/>
          </a:prstGeom>
        </p:spPr>
      </p:pic>
      <p:pic>
        <p:nvPicPr>
          <p:cNvPr id="11" name="Picture 11"/>
          <p:cNvPicPr>
            <a:picLocks noChangeAspect="1"/>
          </p:cNvPicPr>
          <p:nvPr/>
        </p:nvPicPr>
        <p:blipFill>
          <a:blip r:embed="rId4"/>
          <a:srcRect/>
          <a:stretch>
            <a:fillRect/>
          </a:stretch>
        </p:blipFill>
        <p:spPr>
          <a:xfrm>
            <a:off x="2245705" y="2345601"/>
            <a:ext cx="12919280" cy="7837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56" y="68076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ENHANCE THE PHYSICAL SECURITY IN A MODERN HOUSE BY PREVENTING INTRUDER ACCESS. </a:t>
            </a:r>
          </a:p>
        </p:txBody>
      </p:sp>
      <p:grpSp>
        <p:nvGrpSpPr>
          <p:cNvPr id="11" name="Group 11"/>
          <p:cNvGrpSpPr>
            <a:grpSpLocks noChangeAspect="1"/>
          </p:cNvGrpSpPr>
          <p:nvPr/>
        </p:nvGrpSpPr>
        <p:grpSpPr>
          <a:xfrm>
            <a:off x="13804763" y="224121"/>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4519" b="-23399"/>
              </a:stretch>
            </a:blipFill>
          </p:spPr>
          <p:txBody>
            <a:bodyPr/>
            <a:lstStyle/>
            <a:p>
              <a:endParaRPr lang="en-US"/>
            </a:p>
          </p:txBody>
        </p:sp>
      </p:grpSp>
      <p:sp>
        <p:nvSpPr>
          <p:cNvPr id="13" name="TextBox 13"/>
          <p:cNvSpPr txBox="1"/>
          <p:nvPr/>
        </p:nvSpPr>
        <p:spPr>
          <a:xfrm>
            <a:off x="3173803" y="7938275"/>
            <a:ext cx="3996153" cy="685528"/>
          </a:xfrm>
          <a:prstGeom prst="rect">
            <a:avLst/>
          </a:prstGeom>
        </p:spPr>
        <p:txBody>
          <a:bodyPr lIns="0" tIns="0" rIns="0" bIns="0" rtlCol="0" anchor="t">
            <a:spAutoFit/>
          </a:bodyPr>
          <a:lstStyle/>
          <a:p>
            <a:pPr algn="just">
              <a:lnSpc>
                <a:spcPts val="2970"/>
              </a:lnSpc>
            </a:pPr>
            <a:r>
              <a:rPr lang="en-US" sz="2884">
                <a:solidFill>
                  <a:srgbClr val="8402C2"/>
                </a:solidFill>
                <a:latin typeface="League Spartan"/>
              </a:rPr>
              <a:t>Leader</a:t>
            </a:r>
          </a:p>
          <a:p>
            <a:pPr algn="ctr">
              <a:lnSpc>
                <a:spcPts val="2456"/>
              </a:lnSpc>
            </a:pPr>
            <a:r>
              <a:rPr lang="en-US" sz="2384">
                <a:solidFill>
                  <a:srgbClr val="000000"/>
                </a:solidFill>
                <a:latin typeface="League Spartan"/>
              </a:rPr>
              <a:t>Sunil Gunasinghage R.W</a:t>
            </a:r>
          </a:p>
        </p:txBody>
      </p:sp>
      <p:sp>
        <p:nvSpPr>
          <p:cNvPr id="14" name="TextBox 14"/>
          <p:cNvSpPr txBox="1"/>
          <p:nvPr/>
        </p:nvSpPr>
        <p:spPr>
          <a:xfrm>
            <a:off x="3797474" y="884220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IT20212704</a:t>
            </a:r>
          </a:p>
          <a:p>
            <a:pPr algn="ctr">
              <a:lnSpc>
                <a:spcPts val="2456"/>
              </a:lnSpc>
            </a:pPr>
            <a:r>
              <a:rPr lang="en-US" sz="2384">
                <a:solidFill>
                  <a:srgbClr val="000000"/>
                </a:solidFill>
                <a:latin typeface="League Spartan"/>
              </a:rPr>
              <a:t>CSNE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5224" r="25224"/>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46444" y="8818424"/>
            <a:ext cx="1468576" cy="1468576"/>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0" name="Group 10"/>
          <p:cNvGrpSpPr/>
          <p:nvPr/>
        </p:nvGrpSpPr>
        <p:grpSpPr>
          <a:xfrm>
            <a:off x="17151703" y="0"/>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464515" y="8188443"/>
            <a:ext cx="477195" cy="1259963"/>
          </a:xfrm>
          <a:prstGeom prst="rect">
            <a:avLst/>
          </a:prstGeom>
        </p:spPr>
      </p:pic>
      <p:sp>
        <p:nvSpPr>
          <p:cNvPr id="13" name="TextBox 13"/>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sp>
        <p:nvSpPr>
          <p:cNvPr id="14" name="TextBox 14"/>
          <p:cNvSpPr txBox="1"/>
          <p:nvPr/>
        </p:nvSpPr>
        <p:spPr>
          <a:xfrm>
            <a:off x="9139238" y="4523039"/>
            <a:ext cx="9525" cy="738228"/>
          </a:xfrm>
          <a:prstGeom prst="rect">
            <a:avLst/>
          </a:prstGeom>
        </p:spPr>
        <p:txBody>
          <a:bodyPr lIns="0" tIns="0" rIns="0" bIns="0" rtlCol="0" anchor="t">
            <a:spAutoFit/>
          </a:bodyPr>
          <a:lstStyle/>
          <a:p>
            <a:pPr algn="ctr">
              <a:lnSpc>
                <a:spcPts val="5682"/>
              </a:lnSpc>
              <a:spcBef>
                <a:spcPct val="0"/>
              </a:spcBef>
            </a:pPr>
            <a:endParaRPr/>
          </a:p>
        </p:txBody>
      </p:sp>
      <p:sp>
        <p:nvSpPr>
          <p:cNvPr id="15" name="TextBox 15"/>
          <p:cNvSpPr txBox="1"/>
          <p:nvPr/>
        </p:nvSpPr>
        <p:spPr>
          <a:xfrm>
            <a:off x="1772948" y="3365719"/>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687844" y="2027008"/>
            <a:ext cx="7792039" cy="182036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 CONT. </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3799747"/>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4910956" y="2216045"/>
            <a:ext cx="7053073" cy="7042255"/>
          </a:xfrm>
          <a:prstGeom prst="rect">
            <a:avLst/>
          </a:prstGeom>
        </p:spPr>
      </p:pic>
      <p:sp>
        <p:nvSpPr>
          <p:cNvPr id="13" name="TextBox 13"/>
          <p:cNvSpPr txBox="1"/>
          <p:nvPr/>
        </p:nvSpPr>
        <p:spPr>
          <a:xfrm>
            <a:off x="3295979" y="849769"/>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GAP</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MAIN OBJECTIVE</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121597" y="4438319"/>
            <a:ext cx="7791010" cy="4712384"/>
          </a:xfrm>
          <a:prstGeom prst="rect">
            <a:avLst/>
          </a:prstGeom>
        </p:spPr>
        <p:txBody>
          <a:bodyPr lIns="0" tIns="0" rIns="0" bIns="0" rtlCol="0" anchor="t">
            <a:spAutoFit/>
          </a:bodyPr>
          <a:lstStyle/>
          <a:p>
            <a:pPr marL="641885" lvl="1" indent="-320943" algn="just">
              <a:lnSpc>
                <a:spcPts val="4162"/>
              </a:lnSpc>
              <a:buFont typeface="Arial"/>
              <a:buChar char="•"/>
            </a:pPr>
            <a:r>
              <a:rPr lang="en-US" sz="2973">
                <a:solidFill>
                  <a:srgbClr val="000000"/>
                </a:solidFill>
                <a:latin typeface="DM Sans"/>
              </a:rPr>
              <a:t>The main objective of this research is to enhance the physical security in a modern house by preventing intruder access. </a:t>
            </a: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1" name="TextBox 11"/>
          <p:cNvSpPr txBox="1"/>
          <p:nvPr/>
        </p:nvSpPr>
        <p:spPr>
          <a:xfrm>
            <a:off x="8563138" y="3381160"/>
            <a:ext cx="7791010" cy="69952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The ML-powered intruder access prevention system has been proposed to develop in the following specific sub-objectives mentioned below.</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Create a system that accurately identifies the behavior of the guest.</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Create a system that accurately understands the behavior of the guest.</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Establishment of email and SMS services in notifying procedures.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Integrate the intruder access prevention system with the established email and SMS services.</a:t>
            </a:r>
          </a:p>
          <a:p>
            <a:pPr algn="just">
              <a:lnSpc>
                <a:spcPts val="3462"/>
              </a:lnSpc>
            </a:pPr>
            <a:endParaRPr lang="en-US" sz="2473">
              <a:solidFill>
                <a:srgbClr val="000000"/>
              </a:solidFill>
              <a:latin typeface="DM Sans"/>
            </a:endParaRP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1203472" y="1634040"/>
            <a:ext cx="7940528" cy="1820365"/>
          </a:xfrm>
          <a:prstGeom prst="rect">
            <a:avLst/>
          </a:prstGeom>
        </p:spPr>
        <p:txBody>
          <a:bodyPr lIns="0" tIns="0" rIns="0" bIns="0" rtlCol="0" anchor="t">
            <a:spAutoFit/>
          </a:bodyPr>
          <a:lstStyle/>
          <a:p>
            <a:pPr algn="r">
              <a:lnSpc>
                <a:spcPts val="7032"/>
              </a:lnSpc>
            </a:pPr>
            <a:r>
              <a:rPr lang="en-US" sz="6828" dirty="0">
                <a:solidFill>
                  <a:srgbClr val="000000"/>
                </a:solidFill>
                <a:latin typeface="League Spartan"/>
              </a:rPr>
              <a:t>RESEARCH QUESTIONS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4043069"/>
            <a:ext cx="7791010" cy="30518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How to identify and understand the actions of the visitors?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How to implement SMS and email services?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How to integrate all technologies together?</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pic>
        <p:nvPicPr>
          <p:cNvPr id="14" name="Picture 14"/>
          <p:cNvPicPr>
            <a:picLocks noChangeAspect="1"/>
          </p:cNvPicPr>
          <p:nvPr/>
        </p:nvPicPr>
        <p:blipFill>
          <a:blip r:embed="rId5"/>
          <a:srcRect t="931" b="931"/>
          <a:stretch>
            <a:fillRect/>
          </a:stretch>
        </p:blipFill>
        <p:spPr>
          <a:xfrm>
            <a:off x="9798108" y="4452765"/>
            <a:ext cx="7904264" cy="3663346"/>
          </a:xfrm>
          <a:prstGeom prst="rect">
            <a:avLst/>
          </a:prstGeom>
        </p:spPr>
      </p:pic>
      <p:sp>
        <p:nvSpPr>
          <p:cNvPr id="15" name="TextBox 15"/>
          <p:cNvSpPr txBox="1"/>
          <p:nvPr/>
        </p:nvSpPr>
        <p:spPr>
          <a:xfrm>
            <a:off x="9144000" y="2978908"/>
            <a:ext cx="84125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SOLUTION</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59715" y="1285558"/>
            <a:ext cx="8509047" cy="996175"/>
          </a:xfrm>
          <a:prstGeom prst="rect">
            <a:avLst/>
          </a:prstGeom>
        </p:spPr>
        <p:txBody>
          <a:bodyPr lIns="0" tIns="0" rIns="0" bIns="0" rtlCol="0" anchor="t">
            <a:spAutoFit/>
          </a:bodyPr>
          <a:lstStyle/>
          <a:p>
            <a:pPr algn="just">
              <a:lnSpc>
                <a:spcPts val="7536"/>
              </a:lnSpc>
            </a:pPr>
            <a:r>
              <a:rPr lang="en-US" sz="7317">
                <a:solidFill>
                  <a:srgbClr val="000000"/>
                </a:solidFill>
                <a:latin typeface="League Spartan"/>
              </a:rPr>
              <a:t>OVERVIEW</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921118" y="8799730"/>
            <a:ext cx="477195" cy="1259963"/>
          </a:xfrm>
          <a:prstGeom prst="rect">
            <a:avLst/>
          </a:prstGeom>
        </p:spPr>
      </p:pic>
      <p:grpSp>
        <p:nvGrpSpPr>
          <p:cNvPr id="4" name="Group 4"/>
          <p:cNvGrpSpPr/>
          <p:nvPr/>
        </p:nvGrpSpPr>
        <p:grpSpPr>
          <a:xfrm>
            <a:off x="10251285" y="8141930"/>
            <a:ext cx="6494042" cy="2098367"/>
            <a:chOff x="0" y="0"/>
            <a:chExt cx="7249275" cy="2342399"/>
          </a:xfrm>
        </p:grpSpPr>
        <p:sp>
          <p:nvSpPr>
            <p:cNvPr id="5" name="Freeform 5"/>
            <p:cNvSpPr/>
            <p:nvPr/>
          </p:nvSpPr>
          <p:spPr>
            <a:xfrm>
              <a:off x="0" y="0"/>
              <a:ext cx="7249275" cy="2342399"/>
            </a:xfrm>
            <a:custGeom>
              <a:avLst/>
              <a:gdLst/>
              <a:ahLst/>
              <a:cxnLst/>
              <a:rect l="l" t="t" r="r" b="b"/>
              <a:pathLst>
                <a:path w="7249275" h="2342399">
                  <a:moveTo>
                    <a:pt x="0" y="0"/>
                  </a:moveTo>
                  <a:lnTo>
                    <a:pt x="7249275" y="0"/>
                  </a:lnTo>
                  <a:lnTo>
                    <a:pt x="7249275" y="2342399"/>
                  </a:lnTo>
                  <a:lnTo>
                    <a:pt x="0" y="2342399"/>
                  </a:lnTo>
                  <a:close/>
                </a:path>
              </a:pathLst>
            </a:custGeom>
            <a:solidFill>
              <a:srgbClr val="A9FF47"/>
            </a:solidFill>
          </p:spPr>
          <p:txBody>
            <a:bodyPr/>
            <a:lstStyle/>
            <a:p>
              <a:endParaRPr lang="en-US"/>
            </a:p>
          </p:txBody>
        </p:sp>
      </p:grpSp>
      <p:grpSp>
        <p:nvGrpSpPr>
          <p:cNvPr id="6" name="Group 6"/>
          <p:cNvGrpSpPr/>
          <p:nvPr/>
        </p:nvGrpSpPr>
        <p:grpSpPr>
          <a:xfrm>
            <a:off x="0" y="6029300"/>
            <a:ext cx="1714500" cy="17145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7116742" y="0"/>
            <a:ext cx="1171258" cy="1171258"/>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0" name="Picture 10"/>
          <p:cNvPicPr>
            <a:picLocks noChangeAspect="1"/>
          </p:cNvPicPr>
          <p:nvPr/>
        </p:nvPicPr>
        <p:blipFill>
          <a:blip r:embed="rId4"/>
          <a:srcRect/>
          <a:stretch>
            <a:fillRect/>
          </a:stretch>
        </p:blipFill>
        <p:spPr>
          <a:xfrm>
            <a:off x="5629343" y="5865869"/>
            <a:ext cx="5029317" cy="5029317"/>
          </a:xfrm>
          <a:prstGeom prst="rect">
            <a:avLst/>
          </a:prstGeom>
        </p:spPr>
      </p:pic>
      <p:grpSp>
        <p:nvGrpSpPr>
          <p:cNvPr id="11" name="Group 11"/>
          <p:cNvGrpSpPr/>
          <p:nvPr/>
        </p:nvGrpSpPr>
        <p:grpSpPr>
          <a:xfrm>
            <a:off x="10500248" y="1827753"/>
            <a:ext cx="6494042" cy="6552775"/>
            <a:chOff x="0" y="0"/>
            <a:chExt cx="8658723" cy="8737033"/>
          </a:xfrm>
        </p:grpSpPr>
        <p:pic>
          <p:nvPicPr>
            <p:cNvPr id="12" name="Picture 12"/>
            <p:cNvPicPr>
              <a:picLocks noChangeAspect="1"/>
            </p:cNvPicPr>
            <p:nvPr/>
          </p:nvPicPr>
          <p:blipFill>
            <a:blip r:embed="rId5"/>
            <a:srcRect l="16180" r="16180"/>
            <a:stretch>
              <a:fillRect/>
            </a:stretch>
          </p:blipFill>
          <p:spPr>
            <a:xfrm>
              <a:off x="0" y="0"/>
              <a:ext cx="8658723" cy="8737033"/>
            </a:xfrm>
            <a:prstGeom prst="rect">
              <a:avLst/>
            </a:prstGeom>
          </p:spPr>
        </p:pic>
      </p:grpSp>
      <p:sp>
        <p:nvSpPr>
          <p:cNvPr id="13" name="TextBox 13"/>
          <p:cNvSpPr txBox="1"/>
          <p:nvPr/>
        </p:nvSpPr>
        <p:spPr>
          <a:xfrm>
            <a:off x="2507895" y="2459392"/>
            <a:ext cx="6242897" cy="5991163"/>
          </a:xfrm>
          <a:prstGeom prst="rect">
            <a:avLst/>
          </a:prstGeom>
        </p:spPr>
        <p:txBody>
          <a:bodyPr lIns="0" tIns="0" rIns="0" bIns="0" rtlCol="0" anchor="t">
            <a:spAutoFit/>
          </a:bodyPr>
          <a:lstStyle/>
          <a:p>
            <a:pPr marL="470112" lvl="1" indent="-235056" algn="just">
              <a:lnSpc>
                <a:spcPts val="3048"/>
              </a:lnSpc>
              <a:buFont typeface="Arial"/>
              <a:buChar char="•"/>
            </a:pPr>
            <a:r>
              <a:rPr lang="en-US" sz="2177">
                <a:solidFill>
                  <a:srgbClr val="000000"/>
                </a:solidFill>
                <a:latin typeface="DM Sans"/>
              </a:rPr>
              <a:t>Introduction</a:t>
            </a:r>
          </a:p>
          <a:p>
            <a:pPr marL="470112" lvl="1" indent="-235056" algn="just">
              <a:lnSpc>
                <a:spcPts val="3048"/>
              </a:lnSpc>
              <a:buFont typeface="Arial"/>
              <a:buChar char="•"/>
            </a:pPr>
            <a:r>
              <a:rPr lang="en-US" sz="2177">
                <a:solidFill>
                  <a:srgbClr val="000000"/>
                </a:solidFill>
                <a:latin typeface="DM Sans"/>
              </a:rPr>
              <a:t>Objectives</a:t>
            </a:r>
          </a:p>
          <a:p>
            <a:pPr marL="470112" lvl="1" indent="-235056" algn="just">
              <a:lnSpc>
                <a:spcPts val="3048"/>
              </a:lnSpc>
              <a:buFont typeface="Arial"/>
              <a:buChar char="•"/>
            </a:pPr>
            <a:r>
              <a:rPr lang="en-US" sz="2177">
                <a:solidFill>
                  <a:srgbClr val="000000"/>
                </a:solidFill>
                <a:latin typeface="DM Sans"/>
              </a:rPr>
              <a:t>Overall Design Diagram</a:t>
            </a:r>
          </a:p>
          <a:p>
            <a:pPr marL="470112" lvl="1" indent="-235056" algn="just">
              <a:lnSpc>
                <a:spcPts val="3048"/>
              </a:lnSpc>
              <a:buFont typeface="Arial"/>
              <a:buChar char="•"/>
            </a:pPr>
            <a:r>
              <a:rPr lang="en-US" sz="2177">
                <a:solidFill>
                  <a:srgbClr val="000000"/>
                </a:solidFill>
                <a:latin typeface="DM Sans"/>
              </a:rPr>
              <a:t>Background</a:t>
            </a:r>
          </a:p>
          <a:p>
            <a:pPr marL="470112" lvl="1" indent="-235056" algn="just">
              <a:lnSpc>
                <a:spcPts val="3048"/>
              </a:lnSpc>
              <a:buFont typeface="Arial"/>
              <a:buChar char="•"/>
            </a:pPr>
            <a:r>
              <a:rPr lang="en-US" sz="2177">
                <a:solidFill>
                  <a:srgbClr val="000000"/>
                </a:solidFill>
                <a:latin typeface="DM Sans"/>
              </a:rPr>
              <a:t>Research Gap</a:t>
            </a:r>
          </a:p>
          <a:p>
            <a:pPr marL="470112" lvl="1" indent="-235056" algn="just">
              <a:lnSpc>
                <a:spcPts val="3048"/>
              </a:lnSpc>
              <a:buFont typeface="Arial"/>
              <a:buChar char="•"/>
            </a:pPr>
            <a:r>
              <a:rPr lang="en-US" sz="2177">
                <a:solidFill>
                  <a:srgbClr val="000000"/>
                </a:solidFill>
                <a:latin typeface="DM Sans"/>
              </a:rPr>
              <a:t>Main and Sub Objectives</a:t>
            </a:r>
          </a:p>
          <a:p>
            <a:pPr marL="470112" lvl="1" indent="-235056" algn="just">
              <a:lnSpc>
                <a:spcPts val="3048"/>
              </a:lnSpc>
              <a:buFont typeface="Arial"/>
              <a:buChar char="•"/>
            </a:pPr>
            <a:r>
              <a:rPr lang="en-US" sz="2177">
                <a:solidFill>
                  <a:srgbClr val="000000"/>
                </a:solidFill>
                <a:latin typeface="DM Sans"/>
              </a:rPr>
              <a:t>Research Questions</a:t>
            </a:r>
          </a:p>
          <a:p>
            <a:pPr marL="470112" lvl="1" indent="-235056" algn="just">
              <a:lnSpc>
                <a:spcPts val="3048"/>
              </a:lnSpc>
              <a:buFont typeface="Arial"/>
              <a:buChar char="•"/>
            </a:pPr>
            <a:r>
              <a:rPr lang="en-US" sz="2177">
                <a:solidFill>
                  <a:srgbClr val="000000"/>
                </a:solidFill>
                <a:latin typeface="DM Sans"/>
              </a:rPr>
              <a:t>Methodology</a:t>
            </a:r>
          </a:p>
          <a:p>
            <a:pPr marL="470112" lvl="1" indent="-235056" algn="just">
              <a:lnSpc>
                <a:spcPts val="3048"/>
              </a:lnSpc>
              <a:buFont typeface="Arial"/>
              <a:buChar char="•"/>
            </a:pPr>
            <a:r>
              <a:rPr lang="en-US" sz="2177">
                <a:solidFill>
                  <a:srgbClr val="000000"/>
                </a:solidFill>
                <a:latin typeface="DM Sans"/>
              </a:rPr>
              <a:t>Functional &amp; Non-functional Requirements</a:t>
            </a:r>
          </a:p>
          <a:p>
            <a:pPr marL="470112" lvl="1" indent="-235056" algn="just">
              <a:lnSpc>
                <a:spcPts val="3048"/>
              </a:lnSpc>
              <a:buFont typeface="Arial"/>
              <a:buChar char="•"/>
            </a:pPr>
            <a:r>
              <a:rPr lang="en-US" sz="2177">
                <a:solidFill>
                  <a:srgbClr val="000000"/>
                </a:solidFill>
                <a:latin typeface="DM Sans"/>
              </a:rPr>
              <a:t>Technologies to be Used</a:t>
            </a:r>
          </a:p>
          <a:p>
            <a:pPr marL="470112" lvl="1" indent="-235056" algn="just">
              <a:lnSpc>
                <a:spcPts val="3048"/>
              </a:lnSpc>
              <a:buFont typeface="Arial"/>
              <a:buChar char="•"/>
            </a:pPr>
            <a:r>
              <a:rPr lang="en-US" sz="2177">
                <a:solidFill>
                  <a:srgbClr val="000000"/>
                </a:solidFill>
                <a:latin typeface="DM Sans"/>
              </a:rPr>
              <a:t>Work Breakdown Structure</a:t>
            </a:r>
          </a:p>
          <a:p>
            <a:pPr marL="470112" lvl="1" indent="-235056" algn="just">
              <a:lnSpc>
                <a:spcPts val="3048"/>
              </a:lnSpc>
              <a:buFont typeface="Arial"/>
              <a:buChar char="•"/>
            </a:pPr>
            <a:r>
              <a:rPr lang="en-US" sz="2177">
                <a:solidFill>
                  <a:srgbClr val="000000"/>
                </a:solidFill>
                <a:latin typeface="DM Sans"/>
              </a:rPr>
              <a:t>Project Progress Completion</a:t>
            </a:r>
          </a:p>
          <a:p>
            <a:pPr marL="470112" lvl="1" indent="-235056" algn="just">
              <a:lnSpc>
                <a:spcPts val="3048"/>
              </a:lnSpc>
              <a:buFont typeface="Arial"/>
              <a:buChar char="•"/>
            </a:pPr>
            <a:r>
              <a:rPr lang="en-US" sz="2177">
                <a:solidFill>
                  <a:srgbClr val="000000"/>
                </a:solidFill>
                <a:latin typeface="DM Sans"/>
              </a:rPr>
              <a:t>References</a:t>
            </a:r>
          </a:p>
          <a:p>
            <a:pPr marL="470112" lvl="1" indent="-235056" algn="just">
              <a:lnSpc>
                <a:spcPts val="3048"/>
              </a:lnSpc>
              <a:buFont typeface="Arial"/>
              <a:buChar char="•"/>
            </a:pPr>
            <a:r>
              <a:rPr lang="en-US" sz="2177">
                <a:solidFill>
                  <a:srgbClr val="000000"/>
                </a:solidFill>
                <a:latin typeface="DM Sans"/>
              </a:rPr>
              <a:t>Commercialization</a:t>
            </a:r>
          </a:p>
          <a:p>
            <a:pPr marL="470112" lvl="1" indent="-235056" algn="just">
              <a:lnSpc>
                <a:spcPts val="3048"/>
              </a:lnSpc>
              <a:buFont typeface="Arial"/>
              <a:buChar char="•"/>
            </a:pPr>
            <a:r>
              <a:rPr lang="en-US" sz="2177">
                <a:solidFill>
                  <a:srgbClr val="000000"/>
                </a:solidFill>
                <a:latin typeface="DM Sans"/>
              </a:rPr>
              <a:t>Q &amp; A </a:t>
            </a:r>
          </a:p>
          <a:p>
            <a:pPr marL="340575" lvl="1" indent="-170288" algn="just">
              <a:lnSpc>
                <a:spcPts val="2208"/>
              </a:lnSpc>
              <a:buFont typeface="Arial"/>
              <a:buChar char="•"/>
            </a:pPr>
            <a:endParaRPr lang="en-US" sz="2177">
              <a:solidFill>
                <a:srgbClr val="000000"/>
              </a:solidFill>
              <a:latin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17318"/>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751579" y="3858676"/>
            <a:ext cx="7791010" cy="52426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Conduct a literature review: Gather and analyze relevant research papers, reports, and case studies related to behavior monitoring and intruder access prevention mechanisms.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Collect data: Conduct data collection using the selected research methods.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Analyze data: Use appropriate data analysis techniques to process and interpret the collected data. </a:t>
            </a:r>
          </a:p>
          <a:p>
            <a:pPr algn="just">
              <a:lnSpc>
                <a:spcPts val="3462"/>
              </a:lnSpc>
            </a:pPr>
            <a:endParaRPr lang="en-US" sz="2473">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44"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3205372" y="3369233"/>
            <a:ext cx="10708478" cy="6357430"/>
          </a:xfrm>
          <a:prstGeom prst="rect">
            <a:avLst/>
          </a:prstGeom>
        </p:spPr>
      </p:pic>
      <p:sp>
        <p:nvSpPr>
          <p:cNvPr id="11" name="TextBox 11"/>
          <p:cNvSpPr txBox="1"/>
          <p:nvPr/>
        </p:nvSpPr>
        <p:spPr>
          <a:xfrm>
            <a:off x="884035" y="1547434"/>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METHODOLOGY CONT.</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1203472" y="1614990"/>
            <a:ext cx="8561376" cy="2040307"/>
          </a:xfrm>
          <a:prstGeom prst="rect">
            <a:avLst/>
          </a:prstGeom>
        </p:spPr>
        <p:txBody>
          <a:bodyPr lIns="0" tIns="0" rIns="0" bIns="0" rtlCol="0" anchor="t">
            <a:spAutoFit/>
          </a:bodyPr>
          <a:lstStyle/>
          <a:p>
            <a:pPr algn="r">
              <a:lnSpc>
                <a:spcPts val="5313"/>
              </a:lnSpc>
            </a:pPr>
            <a:r>
              <a:rPr lang="en-US" sz="5158" dirty="0">
                <a:solidFill>
                  <a:srgbClr val="000000"/>
                </a:solidFill>
                <a:latin typeface="League Spartan"/>
              </a:rPr>
              <a:t>FUNCTIONAL &amp; NON-FUNCTIONAL REQUIREMENTS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4170939"/>
            <a:ext cx="7560340" cy="2112557"/>
          </a:xfrm>
          <a:prstGeom prst="rect">
            <a:avLst/>
          </a:prstGeom>
        </p:spPr>
        <p:txBody>
          <a:bodyPr lIns="0" tIns="0" rIns="0" bIns="0" rtlCol="0" anchor="t">
            <a:spAutoFit/>
          </a:bodyPr>
          <a:lstStyle/>
          <a:p>
            <a:pPr algn="just">
              <a:lnSpc>
                <a:spcPts val="3359"/>
              </a:lnSpc>
            </a:pPr>
            <a:r>
              <a:rPr lang="en-US" sz="2399">
                <a:solidFill>
                  <a:srgbClr val="000000"/>
                </a:solidFill>
                <a:latin typeface="DM Sans"/>
              </a:rPr>
              <a:t>Action Detection</a:t>
            </a:r>
          </a:p>
          <a:p>
            <a:pPr algn="just">
              <a:lnSpc>
                <a:spcPts val="3359"/>
              </a:lnSpc>
            </a:pPr>
            <a:r>
              <a:rPr lang="en-US" sz="2399">
                <a:solidFill>
                  <a:srgbClr val="000000"/>
                </a:solidFill>
                <a:latin typeface="DM Sans"/>
              </a:rPr>
              <a:t>Abnormal action Detection</a:t>
            </a:r>
          </a:p>
          <a:p>
            <a:pPr algn="just">
              <a:lnSpc>
                <a:spcPts val="3359"/>
              </a:lnSpc>
            </a:pPr>
            <a:r>
              <a:rPr lang="en-US" sz="2399">
                <a:solidFill>
                  <a:srgbClr val="000000"/>
                </a:solidFill>
                <a:latin typeface="DM Sans"/>
              </a:rPr>
              <a:t>Record the Abnormal Behavior Patterns</a:t>
            </a:r>
          </a:p>
          <a:p>
            <a:pPr algn="just">
              <a:lnSpc>
                <a:spcPts val="3359"/>
              </a:lnSpc>
            </a:pPr>
            <a:r>
              <a:rPr lang="en-US" sz="2399">
                <a:solidFill>
                  <a:srgbClr val="000000"/>
                </a:solidFill>
                <a:latin typeface="DM Sans"/>
              </a:rPr>
              <a:t>Provide Real-time Alerts</a:t>
            </a:r>
          </a:p>
          <a:p>
            <a:pPr algn="just">
              <a:lnSpc>
                <a:spcPts val="3359"/>
              </a:lnSpc>
            </a:pPr>
            <a:endParaRPr lang="en-US" sz="2399">
              <a:solidFill>
                <a:srgbClr val="000000"/>
              </a:solidFill>
              <a:latin typeface="DM Sans"/>
            </a:endParaRPr>
          </a:p>
        </p:txBody>
      </p:sp>
      <p:sp>
        <p:nvSpPr>
          <p:cNvPr id="17" name="TextBox 17"/>
          <p:cNvSpPr txBox="1"/>
          <p:nvPr/>
        </p:nvSpPr>
        <p:spPr>
          <a:xfrm>
            <a:off x="1265712" y="3682658"/>
            <a:ext cx="3103852" cy="942566"/>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FUNCTIONAL</a:t>
            </a:r>
          </a:p>
          <a:p>
            <a:pPr algn="ctr">
              <a:lnSpc>
                <a:spcPts val="5476"/>
              </a:lnSpc>
              <a:spcBef>
                <a:spcPct val="0"/>
              </a:spcBef>
            </a:pPr>
            <a:endParaRPr lang="en-US" sz="2416" dirty="0">
              <a:solidFill>
                <a:srgbClr val="000000"/>
              </a:solidFill>
              <a:latin typeface="League Spartan"/>
            </a:endParaRPr>
          </a:p>
        </p:txBody>
      </p:sp>
      <p:sp>
        <p:nvSpPr>
          <p:cNvPr id="18" name="TextBox 18"/>
          <p:cNvSpPr txBox="1"/>
          <p:nvPr/>
        </p:nvSpPr>
        <p:spPr>
          <a:xfrm>
            <a:off x="-524153" y="6340645"/>
            <a:ext cx="7560340" cy="328401"/>
          </a:xfrm>
          <a:prstGeom prst="rect">
            <a:avLst/>
          </a:prstGeom>
        </p:spPr>
        <p:txBody>
          <a:bodyPr lIns="0" tIns="0" rIns="0" bIns="0" rtlCol="0" anchor="t">
            <a:spAutoFit/>
          </a:bodyPr>
          <a:lstStyle/>
          <a:p>
            <a:pPr algn="ctr">
              <a:lnSpc>
                <a:spcPts val="2489"/>
              </a:lnSpc>
              <a:spcBef>
                <a:spcPct val="0"/>
              </a:spcBef>
            </a:pPr>
            <a:r>
              <a:rPr lang="en-US" sz="2416">
                <a:solidFill>
                  <a:srgbClr val="000000"/>
                </a:solidFill>
                <a:latin typeface="League Spartan"/>
              </a:rPr>
              <a:t>NON-FUNCTIONAL</a:t>
            </a:r>
          </a:p>
        </p:txBody>
      </p:sp>
      <p:sp>
        <p:nvSpPr>
          <p:cNvPr id="19" name="TextBox 19"/>
          <p:cNvSpPr txBox="1"/>
          <p:nvPr/>
        </p:nvSpPr>
        <p:spPr>
          <a:xfrm>
            <a:off x="1772948" y="6906145"/>
            <a:ext cx="7560340" cy="1687379"/>
          </a:xfrm>
          <a:prstGeom prst="rect">
            <a:avLst/>
          </a:prstGeom>
        </p:spPr>
        <p:txBody>
          <a:bodyPr lIns="0" tIns="0" rIns="0" bIns="0" rtlCol="0" anchor="t">
            <a:spAutoFit/>
          </a:bodyPr>
          <a:lstStyle/>
          <a:p>
            <a:pPr algn="just">
              <a:lnSpc>
                <a:spcPts val="3359"/>
              </a:lnSpc>
            </a:pPr>
            <a:r>
              <a:rPr lang="en-US" sz="2399">
                <a:solidFill>
                  <a:srgbClr val="000000"/>
                </a:solidFill>
                <a:latin typeface="DM Sans"/>
              </a:rPr>
              <a:t>Secure and Protect User Data</a:t>
            </a:r>
          </a:p>
          <a:p>
            <a:pPr algn="just">
              <a:lnSpc>
                <a:spcPts val="3359"/>
              </a:lnSpc>
            </a:pPr>
            <a:r>
              <a:rPr lang="en-US" sz="2399">
                <a:solidFill>
                  <a:srgbClr val="000000"/>
                </a:solidFill>
                <a:latin typeface="DM Sans"/>
              </a:rPr>
              <a:t>Reliable and Available</a:t>
            </a:r>
          </a:p>
          <a:p>
            <a:pPr algn="just">
              <a:lnSpc>
                <a:spcPts val="3359"/>
              </a:lnSpc>
            </a:pPr>
            <a:endParaRPr lang="en-US" sz="2399">
              <a:solidFill>
                <a:srgbClr val="000000"/>
              </a:solidFill>
              <a:latin typeface="DM Sans"/>
            </a:endParaRPr>
          </a:p>
          <a:p>
            <a:pPr algn="just">
              <a:lnSpc>
                <a:spcPts val="3359"/>
              </a:lnSpc>
            </a:pPr>
            <a:endParaRPr lang="en-US" sz="2399">
              <a:solidFill>
                <a:srgbClr val="000000"/>
              </a:solidFill>
              <a:latin typeface="DM Sans"/>
            </a:endParaRPr>
          </a:p>
        </p:txBody>
      </p:sp>
      <p:sp>
        <p:nvSpPr>
          <p:cNvPr id="20" name="TextBox 20"/>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1663935" y="74491"/>
            <a:ext cx="6747051" cy="4048231"/>
          </a:xfrm>
          <a:prstGeom prst="rect">
            <a:avLst/>
          </a:prstGeom>
        </p:spPr>
      </p:pic>
      <p:pic>
        <p:nvPicPr>
          <p:cNvPr id="13" name="Picture 13"/>
          <p:cNvPicPr>
            <a:picLocks noChangeAspect="1"/>
          </p:cNvPicPr>
          <p:nvPr/>
        </p:nvPicPr>
        <p:blipFill>
          <a:blip r:embed="rId5"/>
          <a:srcRect/>
          <a:stretch>
            <a:fillRect/>
          </a:stretch>
        </p:blipFill>
        <p:spPr>
          <a:xfrm>
            <a:off x="3348086" y="4312255"/>
            <a:ext cx="6120204" cy="4885185"/>
          </a:xfrm>
          <a:prstGeom prst="rect">
            <a:avLst/>
          </a:prstGeom>
        </p:spPr>
      </p:pic>
      <p:pic>
        <p:nvPicPr>
          <p:cNvPr id="14" name="Picture 14"/>
          <p:cNvPicPr>
            <a:picLocks noChangeAspect="1"/>
          </p:cNvPicPr>
          <p:nvPr/>
        </p:nvPicPr>
        <p:blipFill>
          <a:blip r:embed="rId6"/>
          <a:srcRect/>
          <a:stretch>
            <a:fillRect/>
          </a:stretch>
        </p:blipFill>
        <p:spPr>
          <a:xfrm>
            <a:off x="15390196" y="7032387"/>
            <a:ext cx="2312176" cy="2312176"/>
          </a:xfrm>
          <a:prstGeom prst="rect">
            <a:avLst/>
          </a:prstGeom>
        </p:spPr>
      </p:pic>
      <p:pic>
        <p:nvPicPr>
          <p:cNvPr id="15" name="Picture 15"/>
          <p:cNvPicPr>
            <a:picLocks noChangeAspect="1"/>
          </p:cNvPicPr>
          <p:nvPr/>
        </p:nvPicPr>
        <p:blipFill>
          <a:blip r:embed="rId7"/>
          <a:srcRect/>
          <a:stretch>
            <a:fillRect/>
          </a:stretch>
        </p:blipFill>
        <p:spPr>
          <a:xfrm>
            <a:off x="13885785" y="170575"/>
            <a:ext cx="2340247" cy="1958166"/>
          </a:xfrm>
          <a:prstGeom prst="rect">
            <a:avLst/>
          </a:prstGeom>
        </p:spPr>
      </p:pic>
      <p:pic>
        <p:nvPicPr>
          <p:cNvPr id="16" name="Picture 16"/>
          <p:cNvPicPr>
            <a:picLocks noChangeAspect="1"/>
          </p:cNvPicPr>
          <p:nvPr/>
        </p:nvPicPr>
        <p:blipFill>
          <a:blip r:embed="rId8"/>
          <a:srcRect/>
          <a:stretch>
            <a:fillRect/>
          </a:stretch>
        </p:blipFill>
        <p:spPr>
          <a:xfrm>
            <a:off x="16089177" y="4047039"/>
            <a:ext cx="1928919" cy="1928919"/>
          </a:xfrm>
          <a:prstGeom prst="rect">
            <a:avLst/>
          </a:prstGeom>
        </p:spPr>
      </p:pic>
      <p:pic>
        <p:nvPicPr>
          <p:cNvPr id="17" name="Picture 17"/>
          <p:cNvPicPr>
            <a:picLocks noChangeAspect="1"/>
          </p:cNvPicPr>
          <p:nvPr/>
        </p:nvPicPr>
        <p:blipFill>
          <a:blip r:embed="rId9"/>
          <a:srcRect t="160" b="21882"/>
          <a:stretch>
            <a:fillRect/>
          </a:stretch>
        </p:blipFill>
        <p:spPr>
          <a:xfrm>
            <a:off x="10977774" y="170575"/>
            <a:ext cx="2386021" cy="1860052"/>
          </a:xfrm>
          <a:prstGeom prst="rect">
            <a:avLst/>
          </a:prstGeom>
        </p:spPr>
      </p:pic>
      <p:sp>
        <p:nvSpPr>
          <p:cNvPr id="18" name="TextBox 18"/>
          <p:cNvSpPr txBox="1"/>
          <p:nvPr/>
        </p:nvSpPr>
        <p:spPr>
          <a:xfrm>
            <a:off x="9468290" y="2585941"/>
            <a:ext cx="8412579" cy="1452603"/>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TECHNOLOGIES TO BE USED</a:t>
            </a:r>
          </a:p>
        </p:txBody>
      </p:sp>
      <p:sp>
        <p:nvSpPr>
          <p:cNvPr id="19" name="TextBox 19"/>
          <p:cNvSpPr txBox="1"/>
          <p:nvPr/>
        </p:nvSpPr>
        <p:spPr>
          <a:xfrm>
            <a:off x="9468290" y="4383886"/>
            <a:ext cx="7791010" cy="2671437"/>
          </a:xfrm>
          <a:prstGeom prst="rect">
            <a:avLst/>
          </a:prstGeom>
        </p:spPr>
        <p:txBody>
          <a:bodyPr lIns="0" tIns="0" rIns="0" bIns="0" rtlCol="0" anchor="t">
            <a:spAutoFit/>
          </a:bodyPr>
          <a:lstStyle/>
          <a:p>
            <a:pPr algn="just">
              <a:lnSpc>
                <a:spcPts val="3462"/>
              </a:lnSpc>
            </a:pPr>
            <a:endParaRPr dirty="0"/>
          </a:p>
          <a:p>
            <a:pPr marL="533938" lvl="1" indent="-266969" algn="just">
              <a:lnSpc>
                <a:spcPts val="3462"/>
              </a:lnSpc>
              <a:buFont typeface="Arial"/>
              <a:buChar char="•"/>
            </a:pPr>
            <a:r>
              <a:rPr lang="en-US" sz="2473" dirty="0">
                <a:solidFill>
                  <a:srgbClr val="000000"/>
                </a:solidFill>
                <a:latin typeface="DM Sans"/>
              </a:rPr>
              <a:t>Programming Language - </a:t>
            </a:r>
            <a:r>
              <a:rPr lang="en-US" sz="2473" dirty="0">
                <a:solidFill>
                  <a:srgbClr val="000000"/>
                </a:solidFill>
                <a:latin typeface="DM Sans Bold"/>
              </a:rPr>
              <a:t>Python</a:t>
            </a:r>
          </a:p>
          <a:p>
            <a:pPr marL="533938" lvl="1" indent="-266969" algn="just">
              <a:lnSpc>
                <a:spcPts val="3462"/>
              </a:lnSpc>
              <a:buFont typeface="Arial"/>
              <a:buChar char="•"/>
            </a:pPr>
            <a:r>
              <a:rPr lang="en-US" sz="2473" dirty="0">
                <a:solidFill>
                  <a:srgbClr val="000000"/>
                </a:solidFill>
                <a:latin typeface="DM Sans"/>
              </a:rPr>
              <a:t>Framework - </a:t>
            </a:r>
            <a:r>
              <a:rPr lang="en-US" sz="2473" dirty="0" err="1">
                <a:solidFill>
                  <a:srgbClr val="000000"/>
                </a:solidFill>
                <a:latin typeface="DM Sans Bold"/>
              </a:rPr>
              <a:t>PyTorch</a:t>
            </a:r>
            <a:endParaRPr lang="en-US" sz="2473" dirty="0">
              <a:solidFill>
                <a:srgbClr val="000000"/>
              </a:solidFill>
              <a:latin typeface="DM Sans Bold"/>
            </a:endParaRPr>
          </a:p>
          <a:p>
            <a:pPr marL="533938" lvl="1" indent="-266969" algn="just">
              <a:lnSpc>
                <a:spcPts val="3462"/>
              </a:lnSpc>
              <a:buFont typeface="Arial"/>
              <a:buChar char="•"/>
            </a:pPr>
            <a:r>
              <a:rPr lang="en-US" sz="2473" dirty="0">
                <a:solidFill>
                  <a:srgbClr val="000000"/>
                </a:solidFill>
                <a:latin typeface="DM Sans"/>
              </a:rPr>
              <a:t>Communication Library - </a:t>
            </a:r>
            <a:r>
              <a:rPr lang="en-US" sz="2473" dirty="0">
                <a:solidFill>
                  <a:srgbClr val="000000"/>
                </a:solidFill>
                <a:latin typeface="DM Sans Bold"/>
              </a:rPr>
              <a:t>Twilio</a:t>
            </a:r>
          </a:p>
          <a:p>
            <a:pPr algn="just">
              <a:lnSpc>
                <a:spcPts val="3462"/>
              </a:lnSpc>
            </a:pPr>
            <a:endParaRPr lang="en-US" sz="2473" dirty="0">
              <a:solidFill>
                <a:srgbClr val="000000"/>
              </a:solidFill>
              <a:latin typeface="DM Sans Bold"/>
            </a:endParaRPr>
          </a:p>
          <a:p>
            <a:pPr algn="just">
              <a:lnSpc>
                <a:spcPts val="3462"/>
              </a:lnSpc>
            </a:pPr>
            <a:endParaRPr lang="en-US" sz="2473" dirty="0">
              <a:solidFill>
                <a:srgbClr val="000000"/>
              </a:solidFill>
              <a:latin typeface="DM Sans Bold"/>
            </a:endParaRPr>
          </a:p>
        </p:txBody>
      </p:sp>
      <p:sp>
        <p:nvSpPr>
          <p:cNvPr id="20" name="TextBox 20"/>
          <p:cNvSpPr txBox="1"/>
          <p:nvPr/>
        </p:nvSpPr>
        <p:spPr>
          <a:xfrm>
            <a:off x="10069230" y="4047039"/>
            <a:ext cx="4391025" cy="1076239"/>
          </a:xfrm>
          <a:prstGeom prst="rect">
            <a:avLst/>
          </a:prstGeom>
        </p:spPr>
        <p:txBody>
          <a:bodyPr lIns="0" tIns="0" rIns="0" bIns="0" rtlCol="0" anchor="t">
            <a:spAutoFit/>
          </a:bodyPr>
          <a:lstStyle/>
          <a:p>
            <a:pPr algn="ctr">
              <a:lnSpc>
                <a:spcPts val="2489"/>
              </a:lnSpc>
            </a:pPr>
            <a:r>
              <a:rPr lang="en-US" sz="2416" dirty="0">
                <a:solidFill>
                  <a:srgbClr val="000000"/>
                </a:solidFill>
                <a:latin typeface="League Spartan"/>
              </a:rPr>
              <a:t>SOFTWARE REQUIREMENTS</a:t>
            </a:r>
          </a:p>
          <a:p>
            <a:pPr algn="ctr">
              <a:lnSpc>
                <a:spcPts val="5682"/>
              </a:lnSpc>
              <a:spcBef>
                <a:spcPct val="0"/>
              </a:spcBef>
            </a:pPr>
            <a:endParaRPr lang="en-US" sz="2416" dirty="0">
              <a:solidFill>
                <a:srgbClr val="000000"/>
              </a:solidFill>
              <a:latin typeface="League Spartan"/>
            </a:endParaRPr>
          </a:p>
        </p:txBody>
      </p:sp>
      <p:sp>
        <p:nvSpPr>
          <p:cNvPr id="21" name="TextBox 21"/>
          <p:cNvSpPr txBox="1"/>
          <p:nvPr/>
        </p:nvSpPr>
        <p:spPr>
          <a:xfrm>
            <a:off x="10026367" y="7304992"/>
            <a:ext cx="4476750" cy="642798"/>
          </a:xfrm>
          <a:prstGeom prst="rect">
            <a:avLst/>
          </a:prstGeom>
        </p:spPr>
        <p:txBody>
          <a:bodyPr lIns="0" tIns="0" rIns="0" bIns="0" rtlCol="0" anchor="t">
            <a:spAutoFit/>
          </a:bodyPr>
          <a:lstStyle/>
          <a:p>
            <a:pPr algn="ctr">
              <a:lnSpc>
                <a:spcPts val="2492"/>
              </a:lnSpc>
            </a:pPr>
            <a:r>
              <a:rPr lang="en-US" sz="2420" dirty="0">
                <a:solidFill>
                  <a:srgbClr val="000000"/>
                </a:solidFill>
                <a:latin typeface="League Spartan"/>
              </a:rPr>
              <a:t>HARDWARE REQUIREMENTS</a:t>
            </a:r>
          </a:p>
          <a:p>
            <a:pPr algn="ctr">
              <a:lnSpc>
                <a:spcPts val="2492"/>
              </a:lnSpc>
              <a:spcBef>
                <a:spcPct val="0"/>
              </a:spcBef>
            </a:pPr>
            <a:endParaRPr lang="en-US" sz="2420" dirty="0">
              <a:solidFill>
                <a:srgbClr val="000000"/>
              </a:solidFill>
              <a:latin typeface="League Spartan"/>
            </a:endParaRPr>
          </a:p>
        </p:txBody>
      </p:sp>
      <p:sp>
        <p:nvSpPr>
          <p:cNvPr id="22" name="TextBox 22"/>
          <p:cNvSpPr txBox="1"/>
          <p:nvPr/>
        </p:nvSpPr>
        <p:spPr>
          <a:xfrm>
            <a:off x="9468290" y="7333760"/>
            <a:ext cx="7791010" cy="3120278"/>
          </a:xfrm>
          <a:prstGeom prst="rect">
            <a:avLst/>
          </a:prstGeom>
        </p:spPr>
        <p:txBody>
          <a:bodyPr lIns="0" tIns="0" rIns="0" bIns="0" rtlCol="0" anchor="t">
            <a:spAutoFit/>
          </a:bodyPr>
          <a:lstStyle/>
          <a:p>
            <a:pPr algn="just">
              <a:lnSpc>
                <a:spcPts val="3462"/>
              </a:lnSpc>
            </a:pPr>
            <a:endParaRPr dirty="0"/>
          </a:p>
          <a:p>
            <a:pPr algn="just">
              <a:lnSpc>
                <a:spcPts val="3462"/>
              </a:lnSpc>
            </a:pPr>
            <a:endParaRPr dirty="0"/>
          </a:p>
          <a:p>
            <a:pPr marL="533938" lvl="1" indent="-266969" algn="just">
              <a:lnSpc>
                <a:spcPts val="3462"/>
              </a:lnSpc>
              <a:buFont typeface="Arial"/>
              <a:buChar char="•"/>
            </a:pPr>
            <a:r>
              <a:rPr lang="en-US" sz="2473" dirty="0">
                <a:solidFill>
                  <a:srgbClr val="000000"/>
                </a:solidFill>
                <a:latin typeface="DM Sans"/>
              </a:rPr>
              <a:t>CCTV cameras</a:t>
            </a:r>
          </a:p>
          <a:p>
            <a:pPr marL="533938" lvl="1" indent="-266969" algn="just">
              <a:lnSpc>
                <a:spcPts val="3462"/>
              </a:lnSpc>
              <a:buFont typeface="Arial"/>
              <a:buChar char="•"/>
            </a:pPr>
            <a:r>
              <a:rPr lang="en-US" sz="2473" dirty="0">
                <a:solidFill>
                  <a:srgbClr val="000000"/>
                </a:solidFill>
                <a:latin typeface="DM Sans"/>
              </a:rPr>
              <a:t>Network Devices</a:t>
            </a:r>
          </a:p>
          <a:p>
            <a:pPr algn="just">
              <a:lnSpc>
                <a:spcPts val="3462"/>
              </a:lnSpc>
            </a:pPr>
            <a:endParaRPr lang="en-US" sz="2473" dirty="0">
              <a:solidFill>
                <a:srgbClr val="000000"/>
              </a:solidFill>
              <a:latin typeface="DM Sans"/>
            </a:endParaRPr>
          </a:p>
          <a:p>
            <a:pPr algn="just">
              <a:lnSpc>
                <a:spcPts val="3462"/>
              </a:lnSpc>
            </a:pPr>
            <a:endParaRPr lang="en-US" sz="2473" dirty="0">
              <a:solidFill>
                <a:srgbClr val="000000"/>
              </a:solidFill>
              <a:latin typeface="DM Sans"/>
            </a:endParaRPr>
          </a:p>
          <a:p>
            <a:pPr algn="just">
              <a:lnSpc>
                <a:spcPts val="3462"/>
              </a:lnSpc>
            </a:pPr>
            <a:endParaRPr lang="en-US" sz="2473" dirty="0">
              <a:solidFill>
                <a:srgbClr val="000000"/>
              </a:solidFill>
              <a:latin typeface="DM Sans"/>
            </a:endParaRPr>
          </a:p>
        </p:txBody>
      </p:sp>
      <p:sp>
        <p:nvSpPr>
          <p:cNvPr id="23" name="TextBox 2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05" y="627085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706529" y="12776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9965527" y="4713398"/>
            <a:ext cx="6697355" cy="1458830"/>
          </a:xfrm>
          <a:prstGeom prst="rect">
            <a:avLst/>
          </a:prstGeom>
        </p:spPr>
      </p:pic>
      <p:pic>
        <p:nvPicPr>
          <p:cNvPr id="11" name="Picture 11"/>
          <p:cNvPicPr>
            <a:picLocks noChangeAspect="1"/>
          </p:cNvPicPr>
          <p:nvPr/>
        </p:nvPicPr>
        <p:blipFill>
          <a:blip r:embed="rId5"/>
          <a:srcRect/>
          <a:stretch>
            <a:fillRect/>
          </a:stretch>
        </p:blipFill>
        <p:spPr>
          <a:xfrm>
            <a:off x="4696452" y="6225622"/>
            <a:ext cx="9945448" cy="3675291"/>
          </a:xfrm>
          <a:prstGeom prst="rect">
            <a:avLst/>
          </a:prstGeom>
        </p:spPr>
      </p:pic>
      <p:sp>
        <p:nvSpPr>
          <p:cNvPr id="12" name="TextBox 12"/>
          <p:cNvSpPr txBox="1"/>
          <p:nvPr/>
        </p:nvSpPr>
        <p:spPr>
          <a:xfrm>
            <a:off x="706529" y="910103"/>
            <a:ext cx="7877379" cy="738228"/>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PROJECT PROGRESS</a:t>
            </a:r>
          </a:p>
        </p:txBody>
      </p:sp>
      <p:sp>
        <p:nvSpPr>
          <p:cNvPr id="13" name="TextBox 13"/>
          <p:cNvSpPr txBox="1"/>
          <p:nvPr/>
        </p:nvSpPr>
        <p:spPr>
          <a:xfrm>
            <a:off x="-609600" y="9634257"/>
            <a:ext cx="7722605" cy="652743"/>
          </a:xfrm>
          <a:prstGeom prst="rect">
            <a:avLst/>
          </a:prstGeom>
        </p:spPr>
        <p:txBody>
          <a:bodyPr wrap="square" lIns="0" tIns="0" rIns="0" bIns="0" rtlCol="0" anchor="t">
            <a:spAutoFit/>
          </a:bodyPr>
          <a:lstStyle/>
          <a:p>
            <a:pPr algn="ctr">
              <a:lnSpc>
                <a:spcPts val="2456"/>
              </a:lnSpc>
            </a:pPr>
            <a:r>
              <a:rPr lang="en-US" sz="2384" dirty="0">
                <a:solidFill>
                  <a:srgbClr val="000000"/>
                </a:solidFill>
                <a:latin typeface="League Spartan"/>
              </a:rPr>
              <a:t> </a:t>
            </a:r>
          </a:p>
          <a:p>
            <a:pPr algn="ctr">
              <a:lnSpc>
                <a:spcPts val="2456"/>
              </a:lnSpc>
            </a:pPr>
            <a:r>
              <a:rPr lang="en-US" sz="2384" dirty="0">
                <a:solidFill>
                  <a:srgbClr val="000000"/>
                </a:solidFill>
                <a:latin typeface="League Spartan"/>
              </a:rPr>
              <a:t> Sunil Gunasinghage IT20212704 CSNE</a:t>
            </a:r>
          </a:p>
        </p:txBody>
      </p:sp>
      <p:sp>
        <p:nvSpPr>
          <p:cNvPr id="14" name="TextBox 14"/>
          <p:cNvSpPr txBox="1"/>
          <p:nvPr/>
        </p:nvSpPr>
        <p:spPr>
          <a:xfrm>
            <a:off x="884034" y="2331015"/>
            <a:ext cx="10339773" cy="3476914"/>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dirty="0">
                <a:solidFill>
                  <a:srgbClr val="000000"/>
                </a:solidFill>
                <a:latin typeface="DM Sans"/>
              </a:rPr>
              <a:t>Developed the human action live detecting system.</a:t>
            </a:r>
          </a:p>
          <a:p>
            <a:pPr marL="595270" lvl="1" indent="-297635" algn="just">
              <a:lnSpc>
                <a:spcPts val="3860"/>
              </a:lnSpc>
              <a:buFont typeface="Arial"/>
              <a:buChar char="•"/>
            </a:pPr>
            <a:r>
              <a:rPr lang="en-US" sz="2757" spc="44" dirty="0">
                <a:solidFill>
                  <a:srgbClr val="000000"/>
                </a:solidFill>
                <a:latin typeface="DM Sans"/>
              </a:rPr>
              <a:t>Developed the frame analyzing algorithm for the above system.</a:t>
            </a:r>
          </a:p>
          <a:p>
            <a:pPr marL="595270" lvl="1" indent="-297635" algn="just">
              <a:lnSpc>
                <a:spcPts val="3860"/>
              </a:lnSpc>
              <a:buFont typeface="Arial"/>
              <a:buChar char="•"/>
            </a:pPr>
            <a:r>
              <a:rPr lang="en-US" sz="2757" spc="44" dirty="0">
                <a:solidFill>
                  <a:srgbClr val="000000"/>
                </a:solidFill>
                <a:latin typeface="DM Sans"/>
              </a:rPr>
              <a:t>Created a manual dataset for covered faces.</a:t>
            </a:r>
          </a:p>
          <a:p>
            <a:pPr marL="595270" lvl="1" indent="-297635" algn="just">
              <a:lnSpc>
                <a:spcPts val="3860"/>
              </a:lnSpc>
              <a:buFont typeface="Arial"/>
              <a:buChar char="•"/>
            </a:pPr>
            <a:r>
              <a:rPr lang="en-US" sz="2757" spc="44" dirty="0">
                <a:solidFill>
                  <a:srgbClr val="000000"/>
                </a:solidFill>
                <a:latin typeface="DM Sans"/>
              </a:rPr>
              <a:t>Created real time detection system.</a:t>
            </a:r>
          </a:p>
          <a:p>
            <a:pPr algn="just">
              <a:lnSpc>
                <a:spcPts val="3860"/>
              </a:lnSpc>
            </a:pPr>
            <a:endParaRPr lang="en-US" sz="2757" spc="44" dirty="0">
              <a:solidFill>
                <a:srgbClr val="000000"/>
              </a:solidFill>
              <a:latin typeface="DM Sans"/>
            </a:endParaRPr>
          </a:p>
          <a:p>
            <a:pPr algn="just">
              <a:lnSpc>
                <a:spcPts val="3860"/>
              </a:lnSpc>
            </a:pPr>
            <a:endParaRPr lang="en-US" sz="2757" spc="44" dirty="0">
              <a:solidFill>
                <a:srgbClr val="000000"/>
              </a:solidFill>
              <a:latin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627709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884034" y="1018185"/>
            <a:ext cx="7877379" cy="738228"/>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FUTURE PROGRESS</a:t>
            </a:r>
          </a:p>
        </p:txBody>
      </p:sp>
      <p:sp>
        <p:nvSpPr>
          <p:cNvPr id="11" name="TextBox 11"/>
          <p:cNvSpPr txBox="1"/>
          <p:nvPr/>
        </p:nvSpPr>
        <p:spPr>
          <a:xfrm>
            <a:off x="76200" y="9328318"/>
            <a:ext cx="7625962" cy="1037463"/>
          </a:xfrm>
          <a:prstGeom prst="rect">
            <a:avLst/>
          </a:prstGeom>
        </p:spPr>
        <p:txBody>
          <a:bodyPr wrap="square" lIns="0" tIns="0" rIns="0" bIns="0" rtlCol="0" anchor="t">
            <a:spAutoFit/>
          </a:bodyPr>
          <a:lstStyle/>
          <a:p>
            <a:pPr algn="just">
              <a:lnSpc>
                <a:spcPts val="2970"/>
              </a:lnSpc>
            </a:pPr>
            <a:endParaRPr dirty="0"/>
          </a:p>
          <a:p>
            <a:pPr algn="ctr">
              <a:lnSpc>
                <a:spcPts val="2456"/>
              </a:lnSpc>
            </a:pPr>
            <a:r>
              <a:rPr lang="en-US" sz="2384" dirty="0">
                <a:solidFill>
                  <a:srgbClr val="000000"/>
                </a:solidFill>
                <a:latin typeface="League Spartan"/>
              </a:rPr>
              <a:t>  Sunil Gunasinghage IT20212704 CSNE</a:t>
            </a:r>
          </a:p>
          <a:p>
            <a:pPr algn="ctr">
              <a:lnSpc>
                <a:spcPts val="2456"/>
              </a:lnSpc>
            </a:pPr>
            <a:endParaRPr lang="en-US" sz="2384" dirty="0">
              <a:solidFill>
                <a:srgbClr val="000000"/>
              </a:solidFill>
              <a:latin typeface="League Spartan"/>
            </a:endParaRPr>
          </a:p>
        </p:txBody>
      </p:sp>
      <p:sp>
        <p:nvSpPr>
          <p:cNvPr id="12" name="TextBox 12"/>
          <p:cNvSpPr txBox="1"/>
          <p:nvPr/>
        </p:nvSpPr>
        <p:spPr>
          <a:xfrm>
            <a:off x="2143997" y="3337539"/>
            <a:ext cx="13929557" cy="1976503"/>
          </a:xfrm>
          <a:prstGeom prst="rect">
            <a:avLst/>
          </a:prstGeom>
        </p:spPr>
        <p:txBody>
          <a:bodyPr wrap="square" lIns="0" tIns="0" rIns="0" bIns="0" rtlCol="0" anchor="t">
            <a:spAutoFit/>
          </a:bodyPr>
          <a:lstStyle/>
          <a:p>
            <a:pPr marL="297635" lvl="1" algn="just">
              <a:lnSpc>
                <a:spcPts val="3860"/>
              </a:lnSpc>
            </a:pPr>
            <a:endParaRPr lang="en-US" sz="2757" spc="44" dirty="0">
              <a:solidFill>
                <a:srgbClr val="000000"/>
              </a:solidFill>
              <a:latin typeface="DM Sans"/>
            </a:endParaRPr>
          </a:p>
          <a:p>
            <a:pPr marL="595270" lvl="1" indent="-297635" algn="just">
              <a:lnSpc>
                <a:spcPts val="3860"/>
              </a:lnSpc>
              <a:buFont typeface="Arial"/>
              <a:buChar char="•"/>
            </a:pPr>
            <a:r>
              <a:rPr lang="en-US" sz="3200" spc="44" dirty="0">
                <a:solidFill>
                  <a:srgbClr val="000000"/>
                </a:solidFill>
                <a:latin typeface="DM Sans"/>
              </a:rPr>
              <a:t>Develop an interface to see the footages.</a:t>
            </a:r>
          </a:p>
          <a:p>
            <a:pPr marL="595270" lvl="1" indent="-297635" algn="just">
              <a:lnSpc>
                <a:spcPts val="3860"/>
              </a:lnSpc>
              <a:buFont typeface="Arial"/>
              <a:buChar char="•"/>
            </a:pPr>
            <a:r>
              <a:rPr lang="en-US" sz="3200" spc="44" dirty="0">
                <a:solidFill>
                  <a:srgbClr val="000000"/>
                </a:solidFill>
                <a:latin typeface="DM Sans"/>
              </a:rPr>
              <a:t>Finetuning and </a:t>
            </a:r>
            <a:r>
              <a:rPr lang="en-US" sz="3200" spc="44" dirty="0" err="1">
                <a:solidFill>
                  <a:srgbClr val="000000"/>
                </a:solidFill>
                <a:latin typeface="DM Sans"/>
              </a:rPr>
              <a:t>streamelining</a:t>
            </a:r>
            <a:r>
              <a:rPr lang="en-US" sz="3200" spc="44" dirty="0">
                <a:solidFill>
                  <a:srgbClr val="000000"/>
                </a:solidFill>
                <a:latin typeface="DM Sans"/>
              </a:rPr>
              <a:t>.</a:t>
            </a:r>
          </a:p>
          <a:p>
            <a:pPr marL="595270" lvl="1" indent="-297635" algn="just">
              <a:lnSpc>
                <a:spcPts val="3860"/>
              </a:lnSpc>
              <a:buFont typeface="Arial"/>
              <a:buChar char="•"/>
            </a:pPr>
            <a:endParaRPr lang="en-US" sz="2757" spc="44" dirty="0">
              <a:solidFill>
                <a:srgbClr val="000000"/>
              </a:solidFill>
              <a:latin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248596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5" name="Group 5"/>
          <p:cNvGrpSpPr/>
          <p:nvPr/>
        </p:nvGrpSpPr>
        <p:grpSpPr>
          <a:xfrm>
            <a:off x="14246931" y="24245"/>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7" name="Picture 17"/>
          <p:cNvPicPr>
            <a:picLocks noChangeAspect="1"/>
          </p:cNvPicPr>
          <p:nvPr/>
        </p:nvPicPr>
        <p:blipFill>
          <a:blip r:embed="rId5"/>
          <a:srcRect/>
          <a:stretch>
            <a:fillRect/>
          </a:stretch>
        </p:blipFill>
        <p:spPr>
          <a:xfrm>
            <a:off x="2189908" y="5009705"/>
            <a:ext cx="6954092" cy="4445602"/>
          </a:xfrm>
          <a:prstGeom prst="rect">
            <a:avLst/>
          </a:prstGeom>
        </p:spPr>
      </p:pic>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543159" y="1793019"/>
            <a:ext cx="15201681" cy="8213405"/>
          </a:xfrm>
          <a:prstGeom prst="rect">
            <a:avLst/>
          </a:prstGeom>
        </p:spPr>
        <p:txBody>
          <a:bodyPr lIns="0" tIns="0" rIns="0" bIns="0" rtlCol="0" anchor="t">
            <a:spAutoFit/>
          </a:bodyPr>
          <a:lstStyle/>
          <a:p>
            <a:pPr algn="just">
              <a:lnSpc>
                <a:spcPts val="2979"/>
              </a:lnSpc>
            </a:pPr>
            <a:r>
              <a:rPr lang="en-US" sz="2128" dirty="0">
                <a:solidFill>
                  <a:srgbClr val="000000"/>
                </a:solidFill>
                <a:latin typeface="DM Sans"/>
              </a:rPr>
              <a:t>.[1] B. D. </a:t>
            </a:r>
            <a:r>
              <a:rPr lang="en-US" sz="2128" dirty="0" err="1">
                <a:solidFill>
                  <a:srgbClr val="000000"/>
                </a:solidFill>
                <a:latin typeface="DM Sans"/>
              </a:rPr>
              <a:t>Romaissa</a:t>
            </a:r>
            <a:r>
              <a:rPr lang="en-US" sz="2128" dirty="0">
                <a:solidFill>
                  <a:srgbClr val="000000"/>
                </a:solidFill>
                <a:latin typeface="DM Sans"/>
              </a:rPr>
              <a:t>, O. Mourad and N. </a:t>
            </a:r>
            <a:r>
              <a:rPr lang="en-US" sz="2128" dirty="0" err="1">
                <a:solidFill>
                  <a:srgbClr val="000000"/>
                </a:solidFill>
                <a:latin typeface="DM Sans"/>
              </a:rPr>
              <a:t>Brahim</a:t>
            </a:r>
            <a:r>
              <a:rPr lang="en-US" sz="2128" dirty="0">
                <a:solidFill>
                  <a:srgbClr val="000000"/>
                </a:solidFill>
                <a:latin typeface="DM Sans"/>
              </a:rPr>
              <a:t>, "Vision-Based Multi-Modal Framework for Action Recognition," 2020 25th International Conference on Pattern Recognition (ICPR), Milan, Italy, 2021, pp. 5859-5866, doi: 10.1109/ICPR48806.2021.9412863. </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[2] S. R. Rashmi, S. Bhat, and V. C. </a:t>
            </a:r>
            <a:r>
              <a:rPr lang="en-US" sz="2128" dirty="0" err="1">
                <a:solidFill>
                  <a:srgbClr val="000000"/>
                </a:solidFill>
                <a:latin typeface="DM Sans"/>
              </a:rPr>
              <a:t>Sushmitha</a:t>
            </a:r>
            <a:r>
              <a:rPr lang="en-US" sz="2128" dirty="0">
                <a:solidFill>
                  <a:srgbClr val="000000"/>
                </a:solidFill>
                <a:latin typeface="DM Sans"/>
              </a:rPr>
              <a:t>, "Evaluation of human action recognition techniques intended for video analytics," 2017 International Conference On Smart Technologies For Smart Nation (</a:t>
            </a:r>
            <a:r>
              <a:rPr lang="en-US" sz="2128" dirty="0" err="1">
                <a:solidFill>
                  <a:srgbClr val="000000"/>
                </a:solidFill>
                <a:latin typeface="DM Sans"/>
              </a:rPr>
              <a:t>SmartTechCon</a:t>
            </a:r>
            <a:r>
              <a:rPr lang="en-US" sz="2128" dirty="0">
                <a:solidFill>
                  <a:srgbClr val="000000"/>
                </a:solidFill>
                <a:latin typeface="DM Sans"/>
              </a:rPr>
              <a:t>), Bengaluru, India, 2017, pp. 357-362, doi: 10.1109/SmartTechCon.2017.8358396. </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[3] A. M. F and S. Singh, "Computer Vision-based Survey on Human Activity Recognition System, Challenges and Applications," 2021 3rd International Conference on Signal Processing and Communication (ICPSC), Coimbatore, India, 2021, pp. 110-114, doi: 10.1109/ICSPC51351.2021.9451736.</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[4] K. Rohit, K. </a:t>
            </a:r>
            <a:r>
              <a:rPr lang="en-US" sz="2128" dirty="0" err="1">
                <a:solidFill>
                  <a:srgbClr val="000000"/>
                </a:solidFill>
                <a:latin typeface="DM Sans"/>
              </a:rPr>
              <a:t>Mistree</a:t>
            </a:r>
            <a:r>
              <a:rPr lang="en-US" sz="2128" dirty="0">
                <a:solidFill>
                  <a:srgbClr val="000000"/>
                </a:solidFill>
                <a:latin typeface="DM Sans"/>
              </a:rPr>
              <a:t> and J. </a:t>
            </a:r>
            <a:r>
              <a:rPr lang="en-US" sz="2128" dirty="0" err="1">
                <a:solidFill>
                  <a:srgbClr val="000000"/>
                </a:solidFill>
                <a:latin typeface="DM Sans"/>
              </a:rPr>
              <a:t>Lavji</a:t>
            </a:r>
            <a:r>
              <a:rPr lang="en-US" sz="2128" dirty="0">
                <a:solidFill>
                  <a:srgbClr val="000000"/>
                </a:solidFill>
                <a:latin typeface="DM Sans"/>
              </a:rPr>
              <a:t>, "A review on abnormal crowd behavior detection," 2017 International Conference on Innovations in Information, Embedded and Communication Systems (ICIIECS), Coimbatore, India, 2017, pp. 1-3, doi: 10.1109/ICIIECS.2017.8275999.</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[5] Y. Yuan, Z. Miao, and S. Hu, "Real-Time Human Behavior Recognition in Intelligent Environment," 2006 8th International Conference on Signal Processing, Guilin, China, 2006, pp., doi 10.1109/ICOSP.2006.345793.</a:t>
            </a:r>
          </a:p>
          <a:p>
            <a:pPr algn="just">
              <a:lnSpc>
                <a:spcPts val="2979"/>
              </a:lnSpc>
            </a:pPr>
            <a:endParaRPr lang="en-US" sz="2128" dirty="0">
              <a:solidFill>
                <a:srgbClr val="000000"/>
              </a:solidFill>
              <a:latin typeface="DM Sans"/>
            </a:endParaRP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 </a:t>
            </a:r>
          </a:p>
          <a:p>
            <a:pPr algn="just">
              <a:lnSpc>
                <a:spcPts val="2979"/>
              </a:lnSpc>
            </a:pPr>
            <a:endParaRPr lang="en-US" sz="2128" dirty="0">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dirty="0">
                <a:solidFill>
                  <a:srgbClr val="000000"/>
                </a:solidFill>
                <a:latin typeface="League Spartan"/>
              </a:rPr>
              <a:t> </a:t>
            </a:r>
          </a:p>
          <a:p>
            <a:pPr algn="ctr">
              <a:lnSpc>
                <a:spcPts val="2456"/>
              </a:lnSpc>
            </a:pPr>
            <a:r>
              <a:rPr lang="en-US" sz="2384" dirty="0">
                <a:solidFill>
                  <a:srgbClr val="000000"/>
                </a:solidFill>
                <a:latin typeface="League Spartan"/>
              </a:rPr>
              <a:t> Sunil Gunasinghage IT20212704 CSNE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56" y="68076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ENHANCE THE PHYSICAL SECURITY IN A MODERN HOUSE THROUGH ANOMALY VOICE DETECTION. </a:t>
            </a:r>
          </a:p>
        </p:txBody>
      </p:sp>
      <p:grpSp>
        <p:nvGrpSpPr>
          <p:cNvPr id="11" name="Group 11"/>
          <p:cNvGrpSpPr>
            <a:grpSpLocks noChangeAspect="1"/>
          </p:cNvGrpSpPr>
          <p:nvPr/>
        </p:nvGrpSpPr>
        <p:grpSpPr>
          <a:xfrm>
            <a:off x="13804763" y="245527"/>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5310"/>
              </a:stretch>
            </a:blipFill>
          </p:spPr>
          <p:txBody>
            <a:bodyPr/>
            <a:lstStyle/>
            <a:p>
              <a:endParaRPr lang="en-US"/>
            </a:p>
          </p:txBody>
        </p:sp>
      </p:grpSp>
      <p:sp>
        <p:nvSpPr>
          <p:cNvPr id="13" name="TextBox 13"/>
          <p:cNvSpPr txBox="1"/>
          <p:nvPr/>
        </p:nvSpPr>
        <p:spPr>
          <a:xfrm>
            <a:off x="2840077" y="7735724"/>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M.M.S. Silva</a:t>
            </a:r>
          </a:p>
        </p:txBody>
      </p:sp>
      <p:sp>
        <p:nvSpPr>
          <p:cNvPr id="14" name="TextBox 14"/>
          <p:cNvSpPr txBox="1"/>
          <p:nvPr/>
        </p:nvSpPr>
        <p:spPr>
          <a:xfrm>
            <a:off x="3472791" y="8603612"/>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IT20383770</a:t>
            </a:r>
          </a:p>
          <a:p>
            <a:pPr algn="ctr">
              <a:lnSpc>
                <a:spcPts val="2456"/>
              </a:lnSpc>
            </a:pPr>
            <a:r>
              <a:rPr lang="en-US" sz="2384">
                <a:solidFill>
                  <a:srgbClr val="000000"/>
                </a:solidFill>
                <a:latin typeface="League Spartan"/>
              </a:rPr>
              <a:t>CSNE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17025" r="17025"/>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0026262" y="6517337"/>
            <a:ext cx="6494042" cy="3035376"/>
            <a:chOff x="0" y="0"/>
            <a:chExt cx="8658723" cy="4047167"/>
          </a:xfrm>
        </p:grpSpPr>
        <p:pic>
          <p:nvPicPr>
            <p:cNvPr id="9" name="Picture 9"/>
            <p:cNvPicPr>
              <a:picLocks noChangeAspect="1"/>
            </p:cNvPicPr>
            <p:nvPr/>
          </p:nvPicPr>
          <p:blipFill>
            <a:blip r:embed="rId3"/>
            <a:srcRect t="13645" b="13645"/>
            <a:stretch>
              <a:fillRect/>
            </a:stretch>
          </p:blipFill>
          <p:spPr>
            <a:xfrm>
              <a:off x="0" y="0"/>
              <a:ext cx="8658723" cy="4047167"/>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sp>
        <p:nvSpPr>
          <p:cNvPr id="16" name="TextBox 16"/>
          <p:cNvSpPr txBox="1"/>
          <p:nvPr/>
        </p:nvSpPr>
        <p:spPr>
          <a:xfrm>
            <a:off x="1772948" y="2824988"/>
            <a:ext cx="7791010" cy="48044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Human communication almost 70% is based on speech.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workload of the future world however depends on machines rather than manual work.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Even the most sophisticated anti-theft security systems include voice recognition technology, they have failed to incorporate advanced voice recognition functions in their security systems.</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3117" y="1867113"/>
            <a:ext cx="6494042" cy="6541752"/>
            <a:chOff x="0" y="0"/>
            <a:chExt cx="8658723" cy="8722335"/>
          </a:xfrm>
        </p:grpSpPr>
        <p:pic>
          <p:nvPicPr>
            <p:cNvPr id="3" name="Picture 3"/>
            <p:cNvPicPr>
              <a:picLocks noChangeAspect="1"/>
            </p:cNvPicPr>
            <p:nvPr/>
          </p:nvPicPr>
          <p:blipFill>
            <a:blip r:embed="rId2"/>
            <a:srcRect l="12821" r="12821"/>
            <a:stretch>
              <a:fillRect/>
            </a:stretch>
          </p:blipFill>
          <p:spPr>
            <a:xfrm>
              <a:off x="0" y="0"/>
              <a:ext cx="8658723" cy="8722335"/>
            </a:xfrm>
            <a:prstGeom prst="rect">
              <a:avLst/>
            </a:prstGeom>
          </p:spPr>
        </p:pic>
      </p:grpSp>
      <p:grpSp>
        <p:nvGrpSpPr>
          <p:cNvPr id="4" name="Group 4"/>
          <p:cNvGrpSpPr/>
          <p:nvPr/>
        </p:nvGrpSpPr>
        <p:grpSpPr>
          <a:xfrm>
            <a:off x="12186436" y="1867113"/>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46444" y="8408864"/>
            <a:ext cx="1878136" cy="187813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573500" y="0"/>
            <a:ext cx="1714500" cy="171450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653009" y="8110321"/>
            <a:ext cx="477195" cy="125996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058562" y="494759"/>
            <a:ext cx="477195" cy="1259963"/>
          </a:xfrm>
          <a:prstGeom prst="rect">
            <a:avLst/>
          </a:prstGeom>
        </p:spPr>
      </p:pic>
      <p:sp>
        <p:nvSpPr>
          <p:cNvPr id="12" name="TextBox 12"/>
          <p:cNvSpPr txBox="1"/>
          <p:nvPr/>
        </p:nvSpPr>
        <p:spPr>
          <a:xfrm>
            <a:off x="9144000" y="2339824"/>
            <a:ext cx="7429500" cy="738238"/>
          </a:xfrm>
          <a:prstGeom prst="rect">
            <a:avLst/>
          </a:prstGeom>
        </p:spPr>
        <p:txBody>
          <a:bodyPr lIns="0" tIns="0" rIns="0" bIns="0" rtlCol="0" anchor="t">
            <a:spAutoFit/>
          </a:bodyPr>
          <a:lstStyle/>
          <a:p>
            <a:pPr>
              <a:lnSpc>
                <a:spcPts val="5682"/>
              </a:lnSpc>
            </a:pPr>
            <a:r>
              <a:rPr lang="en-US" sz="5517">
                <a:solidFill>
                  <a:srgbClr val="000000"/>
                </a:solidFill>
                <a:latin typeface="League Spartan"/>
              </a:rPr>
              <a:t>SUPERVISOR PANEL</a:t>
            </a:r>
          </a:p>
        </p:txBody>
      </p:sp>
      <p:sp>
        <p:nvSpPr>
          <p:cNvPr id="13" name="TextBox 13"/>
          <p:cNvSpPr txBox="1"/>
          <p:nvPr/>
        </p:nvSpPr>
        <p:spPr>
          <a:xfrm>
            <a:off x="9144000" y="4423107"/>
            <a:ext cx="7198959" cy="825438"/>
          </a:xfrm>
          <a:prstGeom prst="rect">
            <a:avLst/>
          </a:prstGeom>
        </p:spPr>
        <p:txBody>
          <a:bodyPr lIns="0" tIns="0" rIns="0" bIns="0" rtlCol="0" anchor="t">
            <a:spAutoFit/>
          </a:bodyPr>
          <a:lstStyle/>
          <a:p>
            <a:pPr>
              <a:lnSpc>
                <a:spcPts val="3328"/>
              </a:lnSpc>
            </a:pPr>
            <a:r>
              <a:rPr lang="en-US" sz="2377">
                <a:solidFill>
                  <a:srgbClr val="000000"/>
                </a:solidFill>
                <a:latin typeface="DM Sans"/>
              </a:rPr>
              <a:t>Mrs. Narmada Gamage </a:t>
            </a:r>
          </a:p>
          <a:p>
            <a:pPr>
              <a:lnSpc>
                <a:spcPts val="3328"/>
              </a:lnSpc>
            </a:pPr>
            <a:endParaRPr lang="en-US" sz="2377">
              <a:solidFill>
                <a:srgbClr val="000000"/>
              </a:solidFill>
              <a:latin typeface="DM Sans"/>
            </a:endParaRPr>
          </a:p>
        </p:txBody>
      </p:sp>
      <p:sp>
        <p:nvSpPr>
          <p:cNvPr id="14" name="TextBox 14"/>
          <p:cNvSpPr txBox="1"/>
          <p:nvPr/>
        </p:nvSpPr>
        <p:spPr>
          <a:xfrm>
            <a:off x="9144000" y="3888325"/>
            <a:ext cx="3828371" cy="582407"/>
          </a:xfrm>
          <a:prstGeom prst="rect">
            <a:avLst/>
          </a:prstGeom>
        </p:spPr>
        <p:txBody>
          <a:bodyPr lIns="0" tIns="0" rIns="0" bIns="0" rtlCol="0" anchor="t">
            <a:spAutoFit/>
          </a:bodyPr>
          <a:lstStyle/>
          <a:p>
            <a:pPr>
              <a:lnSpc>
                <a:spcPts val="2749"/>
              </a:lnSpc>
            </a:pPr>
            <a:r>
              <a:rPr lang="en-US" sz="2669">
                <a:solidFill>
                  <a:srgbClr val="000000"/>
                </a:solidFill>
                <a:latin typeface="League Spartan"/>
              </a:rPr>
              <a:t>SUPERVISOR</a:t>
            </a:r>
          </a:p>
          <a:p>
            <a:pPr>
              <a:lnSpc>
                <a:spcPts val="1926"/>
              </a:lnSpc>
            </a:pPr>
            <a:endParaRPr lang="en-US" sz="2669">
              <a:solidFill>
                <a:srgbClr val="000000"/>
              </a:solidFill>
              <a:latin typeface="League Spartan"/>
            </a:endParaRPr>
          </a:p>
        </p:txBody>
      </p:sp>
      <p:sp>
        <p:nvSpPr>
          <p:cNvPr id="15" name="TextBox 15"/>
          <p:cNvSpPr txBox="1"/>
          <p:nvPr/>
        </p:nvSpPr>
        <p:spPr>
          <a:xfrm>
            <a:off x="9144000" y="6326446"/>
            <a:ext cx="7198959" cy="825438"/>
          </a:xfrm>
          <a:prstGeom prst="rect">
            <a:avLst/>
          </a:prstGeom>
        </p:spPr>
        <p:txBody>
          <a:bodyPr lIns="0" tIns="0" rIns="0" bIns="0" rtlCol="0" anchor="t">
            <a:spAutoFit/>
          </a:bodyPr>
          <a:lstStyle/>
          <a:p>
            <a:pPr>
              <a:lnSpc>
                <a:spcPts val="3328"/>
              </a:lnSpc>
            </a:pPr>
            <a:r>
              <a:rPr lang="en-US" sz="2377">
                <a:solidFill>
                  <a:srgbClr val="000000"/>
                </a:solidFill>
                <a:latin typeface="DM Sans"/>
              </a:rPr>
              <a:t>Mrs. Malmaleesha Poojani Gunathilaka</a:t>
            </a:r>
          </a:p>
          <a:p>
            <a:pPr>
              <a:lnSpc>
                <a:spcPts val="3328"/>
              </a:lnSpc>
            </a:pPr>
            <a:endParaRPr lang="en-US" sz="2377">
              <a:solidFill>
                <a:srgbClr val="000000"/>
              </a:solidFill>
              <a:latin typeface="DM Sans"/>
            </a:endParaRPr>
          </a:p>
        </p:txBody>
      </p:sp>
      <p:sp>
        <p:nvSpPr>
          <p:cNvPr id="16" name="TextBox 16"/>
          <p:cNvSpPr txBox="1"/>
          <p:nvPr/>
        </p:nvSpPr>
        <p:spPr>
          <a:xfrm>
            <a:off x="9144000" y="5813952"/>
            <a:ext cx="3435403" cy="560119"/>
          </a:xfrm>
          <a:prstGeom prst="rect">
            <a:avLst/>
          </a:prstGeom>
        </p:spPr>
        <p:txBody>
          <a:bodyPr lIns="0" tIns="0" rIns="0" bIns="0" rtlCol="0" anchor="t">
            <a:spAutoFit/>
          </a:bodyPr>
          <a:lstStyle/>
          <a:p>
            <a:pPr>
              <a:lnSpc>
                <a:spcPts val="2852"/>
              </a:lnSpc>
            </a:pPr>
            <a:r>
              <a:rPr lang="en-US" sz="2769">
                <a:solidFill>
                  <a:srgbClr val="000000"/>
                </a:solidFill>
                <a:latin typeface="League Spartan"/>
              </a:rPr>
              <a:t>C0-SUPERVISOR</a:t>
            </a:r>
          </a:p>
          <a:p>
            <a:pPr>
              <a:lnSpc>
                <a:spcPts val="1514"/>
              </a:lnSpc>
            </a:pPr>
            <a:endParaRPr lang="en-US" sz="2769">
              <a:solidFill>
                <a:srgbClr val="000000"/>
              </a:solidFill>
              <a:latin typeface="League Spart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5744" r="15744"/>
            <a:stretch>
              <a:fillRect/>
            </a:stretch>
          </p:blipFill>
          <p:spPr>
            <a:xfrm>
              <a:off x="0" y="0"/>
              <a:ext cx="8658723" cy="8737033"/>
            </a:xfrm>
            <a:prstGeom prst="rect">
              <a:avLst/>
            </a:prstGeom>
          </p:spPr>
        </p:pic>
      </p:grpSp>
      <p:grpSp>
        <p:nvGrpSpPr>
          <p:cNvPr id="6" name="Group 6"/>
          <p:cNvGrpSpPr/>
          <p:nvPr/>
        </p:nvGrpSpPr>
        <p:grpSpPr>
          <a:xfrm>
            <a:off x="2288663" y="5143500"/>
            <a:ext cx="5869314" cy="4439661"/>
            <a:chOff x="0" y="0"/>
            <a:chExt cx="7825753" cy="5919548"/>
          </a:xfrm>
        </p:grpSpPr>
        <p:pic>
          <p:nvPicPr>
            <p:cNvPr id="7" name="Picture 7"/>
            <p:cNvPicPr>
              <a:picLocks noChangeAspect="1"/>
            </p:cNvPicPr>
            <p:nvPr/>
          </p:nvPicPr>
          <p:blipFill>
            <a:blip r:embed="rId3"/>
            <a:srcRect t="12347" b="12347"/>
            <a:stretch>
              <a:fillRect/>
            </a:stretch>
          </p:blipFill>
          <p:spPr>
            <a:xfrm>
              <a:off x="0" y="0"/>
              <a:ext cx="7825753" cy="5919548"/>
            </a:xfrm>
            <a:prstGeom prst="rect">
              <a:avLst/>
            </a:prstGeom>
          </p:spPr>
        </p:pic>
      </p:grpSp>
      <p:grpSp>
        <p:nvGrpSpPr>
          <p:cNvPr id="8" name="Group 8"/>
          <p:cNvGrpSpPr/>
          <p:nvPr/>
        </p:nvGrpSpPr>
        <p:grpSpPr>
          <a:xfrm>
            <a:off x="15176578" y="1028700"/>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RESEARCH GAP</a:t>
            </a:r>
          </a:p>
        </p:txBody>
      </p:sp>
      <p:sp>
        <p:nvSpPr>
          <p:cNvPr id="17" name="TextBox 17"/>
          <p:cNvSpPr txBox="1"/>
          <p:nvPr/>
        </p:nvSpPr>
        <p:spPr>
          <a:xfrm>
            <a:off x="8691600" y="3698821"/>
            <a:ext cx="7791010" cy="56807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In fact, these systems are incapable of distinguishing between the owners of the concerned property and strangers or trespassers using voice/sound patterns.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Also, the current security systems are unable to identify whether these people pose a threat to the system or not.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So, there’s a demand for an advanced security system which have enhanced features to overcome the above challenges. </a:t>
            </a:r>
          </a:p>
          <a:p>
            <a:pPr algn="just">
              <a:lnSpc>
                <a:spcPts val="3462"/>
              </a:lnSpc>
            </a:pPr>
            <a:endParaRPr lang="en-US" sz="2473">
              <a:solidFill>
                <a:srgbClr val="000000"/>
              </a:solidFill>
              <a:latin typeface="DM Sans"/>
            </a:endParaRPr>
          </a:p>
        </p:txBody>
      </p:sp>
      <p:sp>
        <p:nvSpPr>
          <p:cNvPr id="18" name="TextBox 18"/>
          <p:cNvSpPr txBox="1"/>
          <p:nvPr/>
        </p:nvSpPr>
        <p:spPr>
          <a:xfrm>
            <a:off x="8795582" y="1947736"/>
            <a:ext cx="802957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BACKGROUND CONT.</a:t>
            </a:r>
          </a:p>
        </p:txBody>
      </p:sp>
      <p:sp>
        <p:nvSpPr>
          <p:cNvPr id="19" name="TextBox 19"/>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20268" r="20268"/>
            <a:stretch>
              <a:fillRect/>
            </a:stretch>
          </p:blipFill>
          <p:spPr>
            <a:xfrm>
              <a:off x="0" y="0"/>
              <a:ext cx="8658723" cy="8737033"/>
            </a:xfrm>
            <a:prstGeom prst="rect">
              <a:avLst/>
            </a:prstGeom>
          </p:spPr>
        </p:pic>
      </p:grpSp>
      <p:grpSp>
        <p:nvGrpSpPr>
          <p:cNvPr id="6" name="Group 6"/>
          <p:cNvGrpSpPr/>
          <p:nvPr/>
        </p:nvGrpSpPr>
        <p:grpSpPr>
          <a:xfrm>
            <a:off x="2923898" y="5916923"/>
            <a:ext cx="5234079" cy="3849524"/>
            <a:chOff x="0" y="0"/>
            <a:chExt cx="6978772" cy="5132699"/>
          </a:xfrm>
        </p:grpSpPr>
        <p:pic>
          <p:nvPicPr>
            <p:cNvPr id="7" name="Picture 7"/>
            <p:cNvPicPr>
              <a:picLocks noChangeAspect="1"/>
            </p:cNvPicPr>
            <p:nvPr/>
          </p:nvPicPr>
          <p:blipFill>
            <a:blip r:embed="rId3"/>
            <a:srcRect t="13714" b="13714"/>
            <a:stretch>
              <a:fillRect/>
            </a:stretch>
          </p:blipFill>
          <p:spPr>
            <a:xfrm>
              <a:off x="0" y="0"/>
              <a:ext cx="6978772" cy="5132699"/>
            </a:xfrm>
            <a:prstGeom prst="rect">
              <a:avLst/>
            </a:prstGeom>
          </p:spPr>
        </p:pic>
      </p:grpSp>
      <p:grpSp>
        <p:nvGrpSpPr>
          <p:cNvPr id="8" name="Group 8"/>
          <p:cNvGrpSpPr/>
          <p:nvPr/>
        </p:nvGrpSpPr>
        <p:grpSpPr>
          <a:xfrm>
            <a:off x="15055909" y="1399062"/>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691600" y="3917896"/>
            <a:ext cx="8037365" cy="6118909"/>
          </a:xfrm>
          <a:prstGeom prst="rect">
            <a:avLst/>
          </a:prstGeom>
        </p:spPr>
        <p:txBody>
          <a:bodyPr lIns="0" tIns="0" rIns="0" bIns="0" rtlCol="0" anchor="t">
            <a:spAutoFit/>
          </a:bodyPr>
          <a:lstStyle/>
          <a:p>
            <a:pPr algn="just">
              <a:lnSpc>
                <a:spcPts val="3462"/>
              </a:lnSpc>
            </a:pPr>
            <a:endParaRPr/>
          </a:p>
          <a:p>
            <a:pPr marL="533938" lvl="1" indent="-266969" algn="just">
              <a:lnSpc>
                <a:spcPts val="3462"/>
              </a:lnSpc>
              <a:buFont typeface="Arial"/>
              <a:buChar char="•"/>
            </a:pPr>
            <a:r>
              <a:rPr lang="en-US" sz="2473">
                <a:solidFill>
                  <a:srgbClr val="000000"/>
                </a:solidFill>
                <a:latin typeface="DM Sans"/>
              </a:rPr>
              <a:t>Lack of research on the effectiveness of anomaly voice detection in modern houses.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accuracy of anomaly voice detection systems.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integration of anomaly voice detection systems with other security measures.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effects of false positives and false negatives.</a:t>
            </a:r>
          </a:p>
          <a:p>
            <a:pPr algn="just">
              <a:lnSpc>
                <a:spcPts val="3462"/>
              </a:lnSpc>
            </a:pPr>
            <a:endParaRPr lang="en-US" sz="2473">
              <a:solidFill>
                <a:srgbClr val="000000"/>
              </a:solidFill>
              <a:latin typeface="DM Sans"/>
            </a:endParaRPr>
          </a:p>
        </p:txBody>
      </p:sp>
      <p:sp>
        <p:nvSpPr>
          <p:cNvPr id="17" name="TextBox 17"/>
          <p:cNvSpPr txBox="1"/>
          <p:nvPr/>
        </p:nvSpPr>
        <p:spPr>
          <a:xfrm>
            <a:off x="9370823" y="2125877"/>
            <a:ext cx="5685086"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RESEARCH GAP</a:t>
            </a: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14260786" y="0"/>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6" name="Picture 6"/>
          <p:cNvPicPr>
            <a:picLocks noChangeAspect="1"/>
          </p:cNvPicPr>
          <p:nvPr/>
        </p:nvPicPr>
        <p:blipFill>
          <a:blip r:embed="rId2"/>
          <a:srcRect/>
          <a:stretch>
            <a:fillRect/>
          </a:stretch>
        </p:blipFill>
        <p:spPr>
          <a:xfrm>
            <a:off x="9379839" y="3906301"/>
            <a:ext cx="8659654" cy="4669421"/>
          </a:xfrm>
          <a:prstGeom prst="rect">
            <a:avLst/>
          </a:prstGeom>
        </p:spPr>
      </p:pic>
      <p:grpSp>
        <p:nvGrpSpPr>
          <p:cNvPr id="7" name="Group 7"/>
          <p:cNvGrpSpPr/>
          <p:nvPr/>
        </p:nvGrpSpPr>
        <p:grpSpPr>
          <a:xfrm>
            <a:off x="10908558" y="1672633"/>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5" name="Picture 15"/>
          <p:cNvPicPr>
            <a:picLocks noChangeAspect="1"/>
          </p:cNvPicPr>
          <p:nvPr/>
        </p:nvPicPr>
        <p:blipFill>
          <a:blip r:embed="rId5"/>
          <a:srcRect/>
          <a:stretch>
            <a:fillRect/>
          </a:stretch>
        </p:blipFill>
        <p:spPr>
          <a:xfrm>
            <a:off x="1693817" y="848306"/>
            <a:ext cx="8109840" cy="8047537"/>
          </a:xfrm>
          <a:prstGeom prst="rect">
            <a:avLst/>
          </a:prstGeom>
        </p:spPr>
      </p:pic>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0" y="467605"/>
            <a:ext cx="8716630" cy="5891477"/>
          </a:xfrm>
          <a:prstGeom prst="rect">
            <a:avLst/>
          </a:prstGeom>
        </p:spPr>
      </p:pic>
      <p:sp>
        <p:nvSpPr>
          <p:cNvPr id="11" name="TextBox 11"/>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SUB OBJECTIVES</a:t>
            </a:r>
          </a:p>
        </p:txBody>
      </p:sp>
      <p:sp>
        <p:nvSpPr>
          <p:cNvPr id="12" name="TextBox 12"/>
          <p:cNvSpPr txBox="1"/>
          <p:nvPr/>
        </p:nvSpPr>
        <p:spPr>
          <a:xfrm>
            <a:off x="8716630" y="4144722"/>
            <a:ext cx="8909291" cy="1478912"/>
          </a:xfrm>
          <a:prstGeom prst="rect">
            <a:avLst/>
          </a:prstGeom>
        </p:spPr>
        <p:txBody>
          <a:bodyPr lIns="0" tIns="0" rIns="0" bIns="0" rtlCol="0" anchor="t">
            <a:spAutoFit/>
          </a:bodyPr>
          <a:lstStyle/>
          <a:p>
            <a:pPr marL="610577" lvl="1" indent="-305288" algn="just">
              <a:lnSpc>
                <a:spcPts val="3959"/>
              </a:lnSpc>
              <a:buFont typeface="Arial"/>
              <a:buChar char="•"/>
            </a:pPr>
            <a:r>
              <a:rPr lang="en-US" sz="2828">
                <a:solidFill>
                  <a:srgbClr val="000000"/>
                </a:solidFill>
                <a:latin typeface="DM Sans"/>
              </a:rPr>
              <a:t>Enhance the physical security in a modern house through anomaly (abnormal) voice detection. </a:t>
            </a:r>
          </a:p>
          <a:p>
            <a:pPr algn="just">
              <a:lnSpc>
                <a:spcPts val="3959"/>
              </a:lnSpc>
            </a:pPr>
            <a:endParaRPr lang="en-US" sz="2828">
              <a:solidFill>
                <a:srgbClr val="000000"/>
              </a:solidFill>
              <a:latin typeface="DM Sans"/>
            </a:endParaRPr>
          </a:p>
        </p:txBody>
      </p:sp>
      <p:sp>
        <p:nvSpPr>
          <p:cNvPr id="13" name="TextBox 13"/>
          <p:cNvSpPr txBox="1"/>
          <p:nvPr/>
        </p:nvSpPr>
        <p:spPr>
          <a:xfrm>
            <a:off x="9915447" y="2675116"/>
            <a:ext cx="6172200"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MAIN OBJECTIVE</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0026262" y="6517337"/>
            <a:ext cx="6494042" cy="3035376"/>
            <a:chOff x="0" y="0"/>
            <a:chExt cx="8658723" cy="4047167"/>
          </a:xfrm>
        </p:grpSpPr>
        <p:pic>
          <p:nvPicPr>
            <p:cNvPr id="9" name="Picture 9"/>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1772948" y="2936533"/>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To assess the accuracy and reliability of anomaly voice detection systems in identifying abnormal voices in various situations.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To evaluate the level of technical expertise needed to use the system and how simple it is to install and maintain, as well as the usability of anomaly voice detection systems for homeowners.</a:t>
            </a:r>
          </a:p>
          <a:p>
            <a:pPr algn="just">
              <a:lnSpc>
                <a:spcPts val="3462"/>
              </a:lnSpc>
            </a:pPr>
            <a:endParaRPr lang="en-US" sz="2473">
              <a:solidFill>
                <a:srgbClr val="000000"/>
              </a:solidFill>
              <a:latin typeface="DM Sans"/>
            </a:endParaRPr>
          </a:p>
        </p:txBody>
      </p:sp>
      <p:sp>
        <p:nvSpPr>
          <p:cNvPr id="16" name="TextBox 16"/>
          <p:cNvSpPr txBox="1"/>
          <p:nvPr/>
        </p:nvSpPr>
        <p:spPr>
          <a:xfrm>
            <a:off x="1203472" y="1528711"/>
            <a:ext cx="7940528"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SUB OBJECTIVES</a:t>
            </a:r>
          </a:p>
        </p:txBody>
      </p:sp>
      <p:sp>
        <p:nvSpPr>
          <p:cNvPr id="17" name="TextBox 17"/>
          <p:cNvSpPr txBox="1"/>
          <p:nvPr/>
        </p:nvSpPr>
        <p:spPr>
          <a:xfrm>
            <a:off x="1772948" y="6874644"/>
            <a:ext cx="7791010" cy="2175559"/>
          </a:xfrm>
          <a:prstGeom prst="rect">
            <a:avLst/>
          </a:prstGeom>
        </p:spPr>
        <p:txBody>
          <a:bodyPr lIns="0" tIns="0" rIns="0" bIns="0" rtlCol="0" anchor="t">
            <a:spAutoFit/>
          </a:bodyPr>
          <a:lstStyle/>
          <a:p>
            <a:pPr algn="just">
              <a:lnSpc>
                <a:spcPts val="3462"/>
              </a:lnSpc>
            </a:pPr>
            <a:endParaRPr/>
          </a:p>
          <a:p>
            <a:pPr algn="just">
              <a:lnSpc>
                <a:spcPts val="3462"/>
              </a:lnSpc>
            </a:pPr>
            <a:r>
              <a:rPr lang="en-US" sz="2473">
                <a:solidFill>
                  <a:srgbClr val="000000"/>
                </a:solidFill>
                <a:latin typeface="DM Sans Bold"/>
              </a:rPr>
              <a:t>The overall goal of the research is to provide recommendations for the future development and application of the technology.</a:t>
            </a:r>
          </a:p>
          <a:p>
            <a:pPr algn="just">
              <a:lnSpc>
                <a:spcPts val="3462"/>
              </a:lnSpc>
            </a:pPr>
            <a:endParaRPr lang="en-US" sz="2473">
              <a:solidFill>
                <a:srgbClr val="000000"/>
              </a:solidFill>
              <a:latin typeface="DM Sans Bold"/>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658682" y="1792029"/>
            <a:ext cx="6924707" cy="7552534"/>
            <a:chOff x="0" y="0"/>
            <a:chExt cx="9232942" cy="10070045"/>
          </a:xfrm>
        </p:grpSpPr>
        <p:pic>
          <p:nvPicPr>
            <p:cNvPr id="5" name="Picture 5"/>
            <p:cNvPicPr>
              <a:picLocks noChangeAspect="1"/>
            </p:cNvPicPr>
            <p:nvPr/>
          </p:nvPicPr>
          <p:blipFill>
            <a:blip r:embed="rId2"/>
            <a:srcRect l="4156" r="4156"/>
            <a:stretch>
              <a:fillRect/>
            </a:stretch>
          </p:blipFill>
          <p:spPr>
            <a:xfrm>
              <a:off x="0" y="0"/>
              <a:ext cx="9232942" cy="10070045"/>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9047858" y="3448076"/>
            <a:ext cx="6887419" cy="8513441"/>
          </a:xfrm>
          <a:prstGeom prst="rect">
            <a:avLst/>
          </a:prstGeom>
        </p:spPr>
        <p:txBody>
          <a:bodyPr lIns="0" tIns="0" rIns="0" bIns="0" rtlCol="0" anchor="t">
            <a:spAutoFit/>
          </a:bodyPr>
          <a:lstStyle/>
          <a:p>
            <a:pPr algn="just">
              <a:lnSpc>
                <a:spcPts val="3060"/>
              </a:lnSpc>
            </a:pPr>
            <a:r>
              <a:rPr lang="en-US" sz="2186">
                <a:solidFill>
                  <a:srgbClr val="000000"/>
                </a:solidFill>
                <a:latin typeface="DM Sans"/>
              </a:rPr>
              <a:t> </a:t>
            </a:r>
          </a:p>
          <a:p>
            <a:pPr marL="472013" lvl="1" indent="-236006" algn="just">
              <a:lnSpc>
                <a:spcPts val="3060"/>
              </a:lnSpc>
              <a:buFont typeface="Arial"/>
              <a:buChar char="•"/>
            </a:pPr>
            <a:r>
              <a:rPr lang="en-US" sz="2186">
                <a:solidFill>
                  <a:srgbClr val="000000"/>
                </a:solidFill>
                <a:latin typeface="DM Sans"/>
              </a:rPr>
              <a:t>What is the state of physical security in modern homes and what are the limitations of traditional security measures?</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What kinds of anomalies can be identified using technology for anomaly voice detection, and how does it operate?</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What ethical and legal issues are raised by using anomaly sound detection technology in contemporary homes, and how can these issues be resolved?</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How can anomaly sound detection technology be combined with other home security features like motion detectors and security cameras?</a:t>
            </a: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p:txBody>
      </p:sp>
      <p:sp>
        <p:nvSpPr>
          <p:cNvPr id="15" name="TextBox 15"/>
          <p:cNvSpPr txBox="1"/>
          <p:nvPr/>
        </p:nvSpPr>
        <p:spPr>
          <a:xfrm>
            <a:off x="8376482" y="2978908"/>
            <a:ext cx="844867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RESEARCH QUESTIONS</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2305" y="1634717"/>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028700" y="2461745"/>
            <a:ext cx="8343900" cy="747384"/>
          </a:xfrm>
          <a:prstGeom prst="rect">
            <a:avLst/>
          </a:prstGeom>
        </p:spPr>
        <p:txBody>
          <a:bodyPr wrap="square" lIns="0" tIns="0" rIns="0" bIns="0" rtlCol="0" anchor="t">
            <a:spAutoFit/>
          </a:bodyPr>
          <a:lstStyle/>
          <a:p>
            <a:pPr algn="r">
              <a:lnSpc>
                <a:spcPts val="5590"/>
              </a:lnSpc>
            </a:pPr>
            <a:r>
              <a:rPr lang="en-US" sz="5427" dirty="0">
                <a:solidFill>
                  <a:srgbClr val="000000"/>
                </a:solidFill>
                <a:latin typeface="League Spartan"/>
              </a:rPr>
              <a:t>RESEARCH SOLUTION</a:t>
            </a:r>
          </a:p>
        </p:txBody>
      </p:sp>
      <p:grpSp>
        <p:nvGrpSpPr>
          <p:cNvPr id="5" name="Group 5"/>
          <p:cNvGrpSpPr/>
          <p:nvPr/>
        </p:nvGrpSpPr>
        <p:grpSpPr>
          <a:xfrm>
            <a:off x="14260786" y="1004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5" name="Picture 15"/>
          <p:cNvPicPr>
            <a:picLocks noChangeAspect="1"/>
          </p:cNvPicPr>
          <p:nvPr/>
        </p:nvPicPr>
        <p:blipFill>
          <a:blip r:embed="rId4"/>
          <a:srcRect/>
          <a:stretch>
            <a:fillRect/>
          </a:stretch>
        </p:blipFill>
        <p:spPr>
          <a:xfrm>
            <a:off x="10390104" y="3429106"/>
            <a:ext cx="7244349" cy="4808749"/>
          </a:xfrm>
          <a:prstGeom prst="rect">
            <a:avLst/>
          </a:prstGeom>
        </p:spPr>
      </p:pic>
      <p:sp>
        <p:nvSpPr>
          <p:cNvPr id="16" name="TextBox 16"/>
          <p:cNvSpPr txBox="1"/>
          <p:nvPr/>
        </p:nvSpPr>
        <p:spPr>
          <a:xfrm>
            <a:off x="2055273" y="3858676"/>
            <a:ext cx="7791010" cy="6118909"/>
          </a:xfrm>
          <a:prstGeom prst="rect">
            <a:avLst/>
          </a:prstGeom>
        </p:spPr>
        <p:txBody>
          <a:bodyPr lIns="0" tIns="0" rIns="0" bIns="0" rtlCol="0" anchor="t">
            <a:spAutoFit/>
          </a:bodyPr>
          <a:lstStyle/>
          <a:p>
            <a:pPr algn="just">
              <a:lnSpc>
                <a:spcPts val="3462"/>
              </a:lnSpc>
            </a:pPr>
            <a:endParaRPr/>
          </a:p>
          <a:p>
            <a:pPr marL="533938" lvl="1" indent="-266969" algn="just">
              <a:lnSpc>
                <a:spcPts val="3462"/>
              </a:lnSpc>
              <a:buFont typeface="Arial"/>
              <a:buChar char="•"/>
            </a:pPr>
            <a:r>
              <a:rPr lang="en-US" sz="2473">
                <a:solidFill>
                  <a:srgbClr val="000000"/>
                </a:solidFill>
                <a:latin typeface="DM Sans"/>
              </a:rPr>
              <a:t>Capture different types of voices and sounds using an array of microphones.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Compare the obtained voice-clips with the prerecorded ones in the data base of the security system.</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Prompt feedback to the owner of the in case of an anomaly from the recorded data is detected.</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With each sound captured, the database is updated accordingly.</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1909269" y="1663322"/>
            <a:ext cx="6138213" cy="4959676"/>
          </a:xfrm>
          <a:prstGeom prst="rect">
            <a:avLst/>
          </a:prstGeom>
        </p:spPr>
      </p:pic>
      <p:sp>
        <p:nvSpPr>
          <p:cNvPr id="11" name="TextBox 11"/>
          <p:cNvSpPr txBox="1"/>
          <p:nvPr/>
        </p:nvSpPr>
        <p:spPr>
          <a:xfrm>
            <a:off x="9232586" y="2690557"/>
            <a:ext cx="7877379" cy="1452603"/>
          </a:xfrm>
          <a:prstGeom prst="rect">
            <a:avLst/>
          </a:prstGeom>
        </p:spPr>
        <p:txBody>
          <a:bodyPr lIns="0" tIns="0" rIns="0" bIns="0" rtlCol="0" anchor="t">
            <a:spAutoFit/>
          </a:bodyPr>
          <a:lstStyle/>
          <a:p>
            <a:pPr>
              <a:lnSpc>
                <a:spcPts val="5682"/>
              </a:lnSpc>
            </a:pPr>
            <a:r>
              <a:rPr lang="en-US" sz="5516" dirty="0">
                <a:solidFill>
                  <a:srgbClr val="FFFFFF"/>
                </a:solidFill>
                <a:latin typeface="League Spartan"/>
              </a:rPr>
              <a:t>METHODOLOGY CONT.</a:t>
            </a:r>
          </a:p>
        </p:txBody>
      </p:sp>
      <p:sp>
        <p:nvSpPr>
          <p:cNvPr id="12" name="TextBox 12"/>
          <p:cNvSpPr txBox="1"/>
          <p:nvPr/>
        </p:nvSpPr>
        <p:spPr>
          <a:xfrm>
            <a:off x="9872602" y="3345696"/>
            <a:ext cx="6215045" cy="6968886"/>
          </a:xfrm>
          <a:prstGeom prst="rect">
            <a:avLst/>
          </a:prstGeom>
        </p:spPr>
        <p:txBody>
          <a:bodyPr lIns="0" tIns="0" rIns="0" bIns="0" rtlCol="0" anchor="t">
            <a:spAutoFit/>
          </a:bodyPr>
          <a:lstStyle/>
          <a:p>
            <a:pPr marL="425933" lvl="1" indent="-212967" algn="just">
              <a:lnSpc>
                <a:spcPts val="2761"/>
              </a:lnSpc>
              <a:buFont typeface="Arial"/>
              <a:buChar char="•"/>
            </a:pPr>
            <a:r>
              <a:rPr lang="en-US" sz="1972">
                <a:solidFill>
                  <a:srgbClr val="000000"/>
                </a:solidFill>
                <a:latin typeface="DM Sans"/>
              </a:rPr>
              <a:t>The First Step - Comprehensive literature review</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Second Step - Data Collection(Utilizing information from recorded conversations, several anomalous voice types including violent or suspicious behavior, unlawful access)</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Third Step - The creation of a prototype sound detection system (The prototype will be evaluated and improved)</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It was decided to use Python language to implement the logical part and this system will be implemented on a Raspberry Pi board</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Fourth Step - The creation of protocols and instructions </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Fifth Step - Field testing</a:t>
            </a:r>
          </a:p>
          <a:p>
            <a:pPr algn="just">
              <a:lnSpc>
                <a:spcPts val="2761"/>
              </a:lnSpc>
            </a:pPr>
            <a:endParaRPr lang="en-US" sz="1972">
              <a:solidFill>
                <a:srgbClr val="000000"/>
              </a:solidFill>
              <a:latin typeface="DM Sans"/>
            </a:endParaRPr>
          </a:p>
        </p:txBody>
      </p:sp>
      <p:sp>
        <p:nvSpPr>
          <p:cNvPr id="13" name="TextBox 13"/>
          <p:cNvSpPr txBox="1"/>
          <p:nvPr/>
        </p:nvSpPr>
        <p:spPr>
          <a:xfrm>
            <a:off x="10214741" y="2465038"/>
            <a:ext cx="5872907"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METHODOLOGY</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grpSp>
        <p:nvGrpSpPr>
          <p:cNvPr id="2" name="Group 2"/>
          <p:cNvGrpSpPr/>
          <p:nvPr/>
        </p:nvGrpSpPr>
        <p:grpSpPr>
          <a:xfrm>
            <a:off x="80706" y="63949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46444" y="8818424"/>
            <a:ext cx="1468576" cy="146857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7151703" y="0"/>
            <a:ext cx="1136297" cy="113629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11" name="Picture 11"/>
          <p:cNvPicPr>
            <a:picLocks noChangeAspect="1"/>
          </p:cNvPicPr>
          <p:nvPr/>
        </p:nvPicPr>
        <p:blipFill>
          <a:blip r:embed="rId4"/>
          <a:srcRect/>
          <a:stretch>
            <a:fillRect/>
          </a:stretch>
        </p:blipFill>
        <p:spPr>
          <a:xfrm>
            <a:off x="2911308" y="1529265"/>
            <a:ext cx="11498673" cy="8023447"/>
          </a:xfrm>
          <a:prstGeom prst="rect">
            <a:avLst/>
          </a:prstGeom>
        </p:spPr>
      </p:pic>
      <p:sp>
        <p:nvSpPr>
          <p:cNvPr id="12" name="TextBox 12"/>
          <p:cNvSpPr txBox="1"/>
          <p:nvPr/>
        </p:nvSpPr>
        <p:spPr>
          <a:xfrm>
            <a:off x="1203472" y="1528711"/>
            <a:ext cx="9921728" cy="760401"/>
          </a:xfrm>
          <a:prstGeom prst="rect">
            <a:avLst/>
          </a:prstGeom>
        </p:spPr>
        <p:txBody>
          <a:bodyPr wrap="square" lIns="0" tIns="0" rIns="0" bIns="0" rtlCol="0" anchor="t">
            <a:spAutoFit/>
          </a:bodyPr>
          <a:lstStyle/>
          <a:p>
            <a:pPr algn="ctr">
              <a:lnSpc>
                <a:spcPts val="5682"/>
              </a:lnSpc>
              <a:spcBef>
                <a:spcPct val="0"/>
              </a:spcBef>
            </a:pPr>
            <a:r>
              <a:rPr lang="en-US" sz="5516" dirty="0">
                <a:solidFill>
                  <a:srgbClr val="000000"/>
                </a:solidFill>
                <a:latin typeface="League Spartan"/>
              </a:rPr>
              <a:t>METHODOLOGY CONT.</a:t>
            </a:r>
          </a:p>
        </p:txBody>
      </p:sp>
      <p:sp>
        <p:nvSpPr>
          <p:cNvPr id="13" name="TextBox 1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0665" y="73207"/>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391762" y="3276626"/>
            <a:ext cx="5509683" cy="4149780"/>
            <a:chOff x="0" y="0"/>
            <a:chExt cx="7346244" cy="5533040"/>
          </a:xfrm>
        </p:grpSpPr>
        <p:pic>
          <p:nvPicPr>
            <p:cNvPr id="5" name="Picture 5"/>
            <p:cNvPicPr>
              <a:picLocks noChangeAspect="1"/>
            </p:cNvPicPr>
            <p:nvPr/>
          </p:nvPicPr>
          <p:blipFill>
            <a:blip r:embed="rId2"/>
            <a:srcRect l="5729" r="5729"/>
            <a:stretch>
              <a:fillRect/>
            </a:stretch>
          </p:blipFill>
          <p:spPr>
            <a:xfrm>
              <a:off x="0" y="0"/>
              <a:ext cx="7346244" cy="5533040"/>
            </a:xfrm>
            <a:prstGeom prst="rect">
              <a:avLst/>
            </a:prstGeom>
          </p:spPr>
        </p:pic>
      </p:grpSp>
      <p:grpSp>
        <p:nvGrpSpPr>
          <p:cNvPr id="6" name="Group 6"/>
          <p:cNvGrpSpPr/>
          <p:nvPr/>
        </p:nvGrpSpPr>
        <p:grpSpPr>
          <a:xfrm>
            <a:off x="13203835" y="6597981"/>
            <a:ext cx="4498536" cy="3216578"/>
            <a:chOff x="0" y="0"/>
            <a:chExt cx="5998049" cy="4288771"/>
          </a:xfrm>
        </p:grpSpPr>
        <p:pic>
          <p:nvPicPr>
            <p:cNvPr id="7" name="Picture 7"/>
            <p:cNvPicPr>
              <a:picLocks noChangeAspect="1"/>
            </p:cNvPicPr>
            <p:nvPr/>
          </p:nvPicPr>
          <p:blipFill>
            <a:blip r:embed="rId3"/>
            <a:srcRect l="5596" r="5596"/>
            <a:stretch>
              <a:fillRect/>
            </a:stretch>
          </p:blipFill>
          <p:spPr>
            <a:xfrm>
              <a:off x="0" y="0"/>
              <a:ext cx="5998049" cy="4288771"/>
            </a:xfrm>
            <a:prstGeom prst="rect">
              <a:avLst/>
            </a:prstGeom>
          </p:spPr>
        </p:pic>
      </p:grpSp>
      <p:grpSp>
        <p:nvGrpSpPr>
          <p:cNvPr id="8" name="Group 8"/>
          <p:cNvGrpSpPr/>
          <p:nvPr/>
        </p:nvGrpSpPr>
        <p:grpSpPr>
          <a:xfrm>
            <a:off x="15055909" y="2490691"/>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6819620" y="4517672"/>
            <a:ext cx="7791010" cy="26137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Voice Detection</a:t>
            </a:r>
          </a:p>
          <a:p>
            <a:pPr algn="just">
              <a:lnSpc>
                <a:spcPts val="3462"/>
              </a:lnSpc>
            </a:pPr>
            <a:r>
              <a:rPr lang="en-US" sz="2473">
                <a:solidFill>
                  <a:srgbClr val="000000"/>
                </a:solidFill>
                <a:latin typeface="DM Sans"/>
              </a:rPr>
              <a:t>Anomaly Voice Detection</a:t>
            </a:r>
          </a:p>
          <a:p>
            <a:pPr algn="just">
              <a:lnSpc>
                <a:spcPts val="3462"/>
              </a:lnSpc>
            </a:pPr>
            <a:r>
              <a:rPr lang="en-US" sz="2473">
                <a:solidFill>
                  <a:srgbClr val="000000"/>
                </a:solidFill>
                <a:latin typeface="DM Sans"/>
              </a:rPr>
              <a:t> Record the Abnormal Voice Patterns</a:t>
            </a:r>
          </a:p>
          <a:p>
            <a:pPr algn="just">
              <a:lnSpc>
                <a:spcPts val="3462"/>
              </a:lnSpc>
            </a:pPr>
            <a:r>
              <a:rPr lang="en-US" sz="2473">
                <a:solidFill>
                  <a:srgbClr val="000000"/>
                </a:solidFill>
                <a:latin typeface="DM Sans"/>
              </a:rPr>
              <a:t>Computing Degree of Threat</a:t>
            </a:r>
          </a:p>
          <a:p>
            <a:pPr algn="just">
              <a:lnSpc>
                <a:spcPts val="3462"/>
              </a:lnSpc>
            </a:pPr>
            <a:r>
              <a:rPr lang="en-US" sz="2473">
                <a:solidFill>
                  <a:srgbClr val="000000"/>
                </a:solidFill>
                <a:latin typeface="DM Sans"/>
              </a:rPr>
              <a:t>Provide Real-time Alerts</a:t>
            </a:r>
          </a:p>
          <a:p>
            <a:pPr algn="just">
              <a:lnSpc>
                <a:spcPts val="3462"/>
              </a:lnSpc>
            </a:pPr>
            <a:endParaRPr lang="en-US" sz="2473">
              <a:solidFill>
                <a:srgbClr val="000000"/>
              </a:solidFill>
              <a:latin typeface="DM Sans"/>
            </a:endParaRPr>
          </a:p>
        </p:txBody>
      </p:sp>
      <p:sp>
        <p:nvSpPr>
          <p:cNvPr id="17" name="TextBox 17"/>
          <p:cNvSpPr txBox="1"/>
          <p:nvPr/>
        </p:nvSpPr>
        <p:spPr>
          <a:xfrm>
            <a:off x="1598075" y="2125877"/>
            <a:ext cx="18288000" cy="2166978"/>
          </a:xfrm>
          <a:prstGeom prst="rect">
            <a:avLst/>
          </a:prstGeom>
        </p:spPr>
        <p:txBody>
          <a:bodyPr lIns="0" tIns="0" rIns="0" bIns="0" rtlCol="0" anchor="t">
            <a:spAutoFit/>
          </a:bodyPr>
          <a:lstStyle/>
          <a:p>
            <a:pPr algn="ctr">
              <a:lnSpc>
                <a:spcPts val="5682"/>
              </a:lnSpc>
            </a:pPr>
            <a:r>
              <a:rPr lang="en-US" sz="5516">
                <a:solidFill>
                  <a:srgbClr val="000000"/>
                </a:solidFill>
                <a:latin typeface="League Spartan"/>
              </a:rPr>
              <a:t>FUNCTIONAL &amp; NON-FUNCTIONAL REQUIREMENTS</a:t>
            </a:r>
          </a:p>
          <a:p>
            <a:pPr algn="ctr">
              <a:lnSpc>
                <a:spcPts val="5682"/>
              </a:lnSpc>
              <a:spcBef>
                <a:spcPct val="0"/>
              </a:spcBef>
            </a:pPr>
            <a:endParaRPr lang="en-US" sz="5516">
              <a:solidFill>
                <a:srgbClr val="000000"/>
              </a:solidFill>
              <a:latin typeface="League Spartan"/>
            </a:endParaRPr>
          </a:p>
        </p:txBody>
      </p:sp>
      <p:sp>
        <p:nvSpPr>
          <p:cNvPr id="18" name="TextBox 18"/>
          <p:cNvSpPr txBox="1"/>
          <p:nvPr/>
        </p:nvSpPr>
        <p:spPr>
          <a:xfrm>
            <a:off x="6819620" y="3922572"/>
            <a:ext cx="2324380" cy="64272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FUNCTIONAL</a:t>
            </a:r>
          </a:p>
          <a:p>
            <a:pPr algn="ctr">
              <a:lnSpc>
                <a:spcPts val="2489"/>
              </a:lnSpc>
              <a:spcBef>
                <a:spcPct val="0"/>
              </a:spcBef>
            </a:pPr>
            <a:endParaRPr lang="en-US" sz="2416">
              <a:solidFill>
                <a:srgbClr val="000000"/>
              </a:solidFill>
              <a:latin typeface="League Spartan"/>
            </a:endParaRPr>
          </a:p>
        </p:txBody>
      </p:sp>
      <p:sp>
        <p:nvSpPr>
          <p:cNvPr id="19" name="TextBox 19"/>
          <p:cNvSpPr txBox="1"/>
          <p:nvPr/>
        </p:nvSpPr>
        <p:spPr>
          <a:xfrm>
            <a:off x="12929653" y="4517672"/>
            <a:ext cx="7791010" cy="17374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Secure and Protect User Data</a:t>
            </a:r>
          </a:p>
          <a:p>
            <a:pPr algn="just">
              <a:lnSpc>
                <a:spcPts val="3462"/>
              </a:lnSpc>
            </a:pPr>
            <a:r>
              <a:rPr lang="en-US" sz="2473">
                <a:solidFill>
                  <a:srgbClr val="000000"/>
                </a:solidFill>
                <a:latin typeface="DM Sans"/>
              </a:rPr>
              <a:t>Reliable and Available</a:t>
            </a:r>
          </a:p>
          <a:p>
            <a:pPr algn="just">
              <a:lnSpc>
                <a:spcPts val="3462"/>
              </a:lnSpc>
            </a:pPr>
            <a:r>
              <a:rPr lang="en-US" sz="2473">
                <a:solidFill>
                  <a:srgbClr val="000000"/>
                </a:solidFill>
                <a:latin typeface="DM Sans"/>
              </a:rPr>
              <a:t>Scalable and Adaptable</a:t>
            </a:r>
          </a:p>
          <a:p>
            <a:pPr algn="just">
              <a:lnSpc>
                <a:spcPts val="3462"/>
              </a:lnSpc>
            </a:pPr>
            <a:endParaRPr lang="en-US" sz="2473">
              <a:solidFill>
                <a:srgbClr val="000000"/>
              </a:solidFill>
              <a:latin typeface="DM Sans"/>
            </a:endParaRPr>
          </a:p>
        </p:txBody>
      </p:sp>
      <p:sp>
        <p:nvSpPr>
          <p:cNvPr id="20" name="TextBox 20"/>
          <p:cNvSpPr txBox="1"/>
          <p:nvPr/>
        </p:nvSpPr>
        <p:spPr>
          <a:xfrm>
            <a:off x="10496990" y="3896484"/>
            <a:ext cx="7791010" cy="328401"/>
          </a:xfrm>
          <a:prstGeom prst="rect">
            <a:avLst/>
          </a:prstGeom>
        </p:spPr>
        <p:txBody>
          <a:bodyPr lIns="0" tIns="0" rIns="0" bIns="0" rtlCol="0" anchor="t">
            <a:spAutoFit/>
          </a:bodyPr>
          <a:lstStyle/>
          <a:p>
            <a:pPr algn="ctr">
              <a:lnSpc>
                <a:spcPts val="2489"/>
              </a:lnSpc>
              <a:spcBef>
                <a:spcPct val="0"/>
              </a:spcBef>
            </a:pPr>
            <a:r>
              <a:rPr lang="en-US" sz="2416">
                <a:solidFill>
                  <a:srgbClr val="000000"/>
                </a:solidFill>
                <a:latin typeface="League Spartan"/>
              </a:rPr>
              <a:t>NON-FUNCTIONAL</a:t>
            </a:r>
          </a:p>
        </p:txBody>
      </p:sp>
      <p:sp>
        <p:nvSpPr>
          <p:cNvPr id="21" name="TextBox 2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81323" y="147414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8562895" y="2219839"/>
            <a:ext cx="925593" cy="92559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7" name="Group 7"/>
          <p:cNvGrpSpPr/>
          <p:nvPr/>
        </p:nvGrpSpPr>
        <p:grpSpPr>
          <a:xfrm>
            <a:off x="17116742" y="0"/>
            <a:ext cx="1171258" cy="1171258"/>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90123" y="398718"/>
            <a:ext cx="477195" cy="1259963"/>
          </a:xfrm>
          <a:prstGeom prst="rect">
            <a:avLst/>
          </a:prstGeom>
        </p:spPr>
      </p:pic>
      <p:sp>
        <p:nvSpPr>
          <p:cNvPr id="10" name="TextBox 10"/>
          <p:cNvSpPr txBox="1"/>
          <p:nvPr/>
        </p:nvSpPr>
        <p:spPr>
          <a:xfrm>
            <a:off x="3554981" y="1994373"/>
            <a:ext cx="5698828" cy="738037"/>
          </a:xfrm>
          <a:prstGeom prst="rect">
            <a:avLst/>
          </a:prstGeom>
        </p:spPr>
        <p:txBody>
          <a:bodyPr lIns="0" tIns="0" rIns="0" bIns="0" rtlCol="0" anchor="t">
            <a:spAutoFit/>
          </a:bodyPr>
          <a:lstStyle/>
          <a:p>
            <a:pPr algn="just">
              <a:lnSpc>
                <a:spcPts val="5672"/>
              </a:lnSpc>
            </a:pPr>
            <a:r>
              <a:rPr lang="en-US" sz="5507">
                <a:solidFill>
                  <a:srgbClr val="151F28"/>
                </a:solidFill>
                <a:latin typeface="League Spartan"/>
              </a:rPr>
              <a:t>MEET THE TEAM</a:t>
            </a:r>
          </a:p>
        </p:txBody>
      </p:sp>
      <p:grpSp>
        <p:nvGrpSpPr>
          <p:cNvPr id="11" name="Group 11"/>
          <p:cNvGrpSpPr>
            <a:grpSpLocks noChangeAspect="1"/>
          </p:cNvGrpSpPr>
          <p:nvPr/>
        </p:nvGrpSpPr>
        <p:grpSpPr>
          <a:xfrm>
            <a:off x="13468493" y="3145432"/>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17" b="-11837"/>
              </a:stretch>
            </a:blipFill>
          </p:spPr>
          <p:txBody>
            <a:bodyPr/>
            <a:lstStyle/>
            <a:p>
              <a:endParaRPr lang="en-US"/>
            </a:p>
          </p:txBody>
        </p:sp>
      </p:grpSp>
      <p:grpSp>
        <p:nvGrpSpPr>
          <p:cNvPr id="13" name="Group 13"/>
          <p:cNvGrpSpPr>
            <a:grpSpLocks noChangeAspect="1"/>
          </p:cNvGrpSpPr>
          <p:nvPr/>
        </p:nvGrpSpPr>
        <p:grpSpPr>
          <a:xfrm>
            <a:off x="9253809" y="3145432"/>
            <a:ext cx="3996153" cy="399613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10177"/>
              </a:stretch>
            </a:blipFill>
          </p:spPr>
          <p:txBody>
            <a:bodyPr/>
            <a:lstStyle/>
            <a:p>
              <a:endParaRPr lang="en-US"/>
            </a:p>
          </p:txBody>
        </p:sp>
      </p:grpSp>
      <p:grpSp>
        <p:nvGrpSpPr>
          <p:cNvPr id="15" name="Group 15"/>
          <p:cNvGrpSpPr>
            <a:grpSpLocks noChangeAspect="1"/>
          </p:cNvGrpSpPr>
          <p:nvPr/>
        </p:nvGrpSpPr>
        <p:grpSpPr>
          <a:xfrm>
            <a:off x="823354" y="3145432"/>
            <a:ext cx="3996153" cy="3996137"/>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4519" b="-23399"/>
              </a:stretch>
            </a:blipFill>
          </p:spPr>
          <p:txBody>
            <a:bodyPr/>
            <a:lstStyle/>
            <a:p>
              <a:endParaRPr lang="en-US"/>
            </a:p>
          </p:txBody>
        </p:sp>
      </p:grpSp>
      <p:grpSp>
        <p:nvGrpSpPr>
          <p:cNvPr id="17" name="Group 17"/>
          <p:cNvGrpSpPr>
            <a:grpSpLocks noChangeAspect="1"/>
          </p:cNvGrpSpPr>
          <p:nvPr/>
        </p:nvGrpSpPr>
        <p:grpSpPr>
          <a:xfrm>
            <a:off x="5038582" y="3145432"/>
            <a:ext cx="3996153" cy="399613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b="-5310"/>
              </a:stretch>
            </a:blipFill>
          </p:spPr>
          <p:txBody>
            <a:bodyPr/>
            <a:lstStyle/>
            <a:p>
              <a:endParaRPr lang="en-US"/>
            </a:p>
          </p:txBody>
        </p:sp>
      </p:grpSp>
      <p:sp>
        <p:nvSpPr>
          <p:cNvPr id="19" name="TextBox 19"/>
          <p:cNvSpPr txBox="1"/>
          <p:nvPr/>
        </p:nvSpPr>
        <p:spPr>
          <a:xfrm>
            <a:off x="823354" y="7398743"/>
            <a:ext cx="3996153" cy="685528"/>
          </a:xfrm>
          <a:prstGeom prst="rect">
            <a:avLst/>
          </a:prstGeom>
        </p:spPr>
        <p:txBody>
          <a:bodyPr lIns="0" tIns="0" rIns="0" bIns="0" rtlCol="0" anchor="t">
            <a:spAutoFit/>
          </a:bodyPr>
          <a:lstStyle/>
          <a:p>
            <a:pPr algn="just">
              <a:lnSpc>
                <a:spcPts val="2970"/>
              </a:lnSpc>
            </a:pPr>
            <a:r>
              <a:rPr lang="en-US" sz="2884">
                <a:solidFill>
                  <a:srgbClr val="FFD700"/>
                </a:solidFill>
                <a:latin typeface="League Spartan"/>
              </a:rPr>
              <a:t>Leader</a:t>
            </a:r>
          </a:p>
          <a:p>
            <a:pPr algn="ctr">
              <a:lnSpc>
                <a:spcPts val="2456"/>
              </a:lnSpc>
            </a:pPr>
            <a:r>
              <a:rPr lang="en-US" sz="2384">
                <a:solidFill>
                  <a:srgbClr val="000000"/>
                </a:solidFill>
                <a:latin typeface="League Spartan"/>
              </a:rPr>
              <a:t>Sunil Gunasinghage R.W</a:t>
            </a:r>
          </a:p>
        </p:txBody>
      </p:sp>
      <p:sp>
        <p:nvSpPr>
          <p:cNvPr id="20" name="TextBox 20"/>
          <p:cNvSpPr txBox="1"/>
          <p:nvPr/>
        </p:nvSpPr>
        <p:spPr>
          <a:xfrm>
            <a:off x="5029538" y="7434790"/>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SuniM.M.S. Silva</a:t>
            </a:r>
          </a:p>
        </p:txBody>
      </p:sp>
      <p:sp>
        <p:nvSpPr>
          <p:cNvPr id="21" name="TextBox 21"/>
          <p:cNvSpPr txBox="1"/>
          <p:nvPr/>
        </p:nvSpPr>
        <p:spPr>
          <a:xfrm>
            <a:off x="9235241" y="7434790"/>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 J.S.P.A Ekanayake</a:t>
            </a:r>
          </a:p>
        </p:txBody>
      </p:sp>
      <p:sp>
        <p:nvSpPr>
          <p:cNvPr id="22" name="TextBox 22"/>
          <p:cNvSpPr txBox="1"/>
          <p:nvPr/>
        </p:nvSpPr>
        <p:spPr>
          <a:xfrm>
            <a:off x="13468493" y="7398743"/>
            <a:ext cx="3996153"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a:t>
            </a:r>
          </a:p>
        </p:txBody>
      </p:sp>
      <p:sp>
        <p:nvSpPr>
          <p:cNvPr id="23" name="TextBox 23"/>
          <p:cNvSpPr txBox="1"/>
          <p:nvPr/>
        </p:nvSpPr>
        <p:spPr>
          <a:xfrm>
            <a:off x="1447025"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IT20212704</a:t>
            </a:r>
          </a:p>
          <a:p>
            <a:pPr algn="ctr">
              <a:lnSpc>
                <a:spcPts val="2456"/>
              </a:lnSpc>
            </a:pPr>
            <a:r>
              <a:rPr lang="en-US" sz="2384">
                <a:solidFill>
                  <a:srgbClr val="000000"/>
                </a:solidFill>
                <a:latin typeface="League Spartan"/>
              </a:rPr>
              <a:t>CSNE</a:t>
            </a:r>
          </a:p>
        </p:txBody>
      </p:sp>
      <p:sp>
        <p:nvSpPr>
          <p:cNvPr id="24" name="TextBox 24"/>
          <p:cNvSpPr txBox="1"/>
          <p:nvPr/>
        </p:nvSpPr>
        <p:spPr>
          <a:xfrm>
            <a:off x="5662253"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IT20383770</a:t>
            </a:r>
          </a:p>
          <a:p>
            <a:pPr algn="ctr">
              <a:lnSpc>
                <a:spcPts val="2456"/>
              </a:lnSpc>
            </a:pPr>
            <a:r>
              <a:rPr lang="en-US" sz="2384">
                <a:solidFill>
                  <a:srgbClr val="000000"/>
                </a:solidFill>
                <a:latin typeface="League Spartan"/>
              </a:rPr>
              <a:t>CSNE</a:t>
            </a:r>
          </a:p>
        </p:txBody>
      </p:sp>
      <p:sp>
        <p:nvSpPr>
          <p:cNvPr id="25" name="TextBox 25"/>
          <p:cNvSpPr txBox="1"/>
          <p:nvPr/>
        </p:nvSpPr>
        <p:spPr>
          <a:xfrm>
            <a:off x="9877913"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IT20185534</a:t>
            </a:r>
          </a:p>
          <a:p>
            <a:pPr algn="ctr">
              <a:lnSpc>
                <a:spcPts val="2456"/>
              </a:lnSpc>
            </a:pPr>
            <a:r>
              <a:rPr lang="en-US" sz="2384">
                <a:solidFill>
                  <a:srgbClr val="000000"/>
                </a:solidFill>
                <a:latin typeface="League Spartan"/>
              </a:rPr>
              <a:t>CSNE</a:t>
            </a:r>
          </a:p>
        </p:txBody>
      </p:sp>
      <p:sp>
        <p:nvSpPr>
          <p:cNvPr id="26" name="TextBox 26"/>
          <p:cNvSpPr txBox="1"/>
          <p:nvPr/>
        </p:nvSpPr>
        <p:spPr>
          <a:xfrm>
            <a:off x="14092164"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IT20182182</a:t>
            </a:r>
          </a:p>
          <a:p>
            <a:pPr algn="ctr">
              <a:lnSpc>
                <a:spcPts val="2456"/>
              </a:lnSpc>
            </a:pPr>
            <a:r>
              <a:rPr lang="en-US" sz="2384">
                <a:solidFill>
                  <a:srgbClr val="000000"/>
                </a:solidFill>
                <a:latin typeface="League Spartan"/>
              </a:rPr>
              <a:t>CSNE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14243373" y="51182"/>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4" name="Picture 14"/>
          <p:cNvPicPr>
            <a:picLocks noChangeAspect="1"/>
          </p:cNvPicPr>
          <p:nvPr/>
        </p:nvPicPr>
        <p:blipFill>
          <a:blip r:embed="rId4"/>
          <a:srcRect/>
          <a:stretch>
            <a:fillRect/>
          </a:stretch>
        </p:blipFill>
        <p:spPr>
          <a:xfrm>
            <a:off x="14012279" y="7558227"/>
            <a:ext cx="3601040" cy="2160624"/>
          </a:xfrm>
          <a:prstGeom prst="rect">
            <a:avLst/>
          </a:prstGeom>
        </p:spPr>
      </p:pic>
      <p:pic>
        <p:nvPicPr>
          <p:cNvPr id="15" name="Picture 15"/>
          <p:cNvPicPr>
            <a:picLocks noChangeAspect="1"/>
          </p:cNvPicPr>
          <p:nvPr/>
        </p:nvPicPr>
        <p:blipFill>
          <a:blip r:embed="rId5"/>
          <a:srcRect/>
          <a:stretch>
            <a:fillRect/>
          </a:stretch>
        </p:blipFill>
        <p:spPr>
          <a:xfrm>
            <a:off x="17413" y="111863"/>
            <a:ext cx="3916759" cy="2134810"/>
          </a:xfrm>
          <a:prstGeom prst="rect">
            <a:avLst/>
          </a:prstGeom>
        </p:spPr>
      </p:pic>
      <p:pic>
        <p:nvPicPr>
          <p:cNvPr id="16" name="Picture 16"/>
          <p:cNvPicPr>
            <a:picLocks noChangeAspect="1"/>
          </p:cNvPicPr>
          <p:nvPr/>
        </p:nvPicPr>
        <p:blipFill>
          <a:blip r:embed="rId6"/>
          <a:srcRect/>
          <a:stretch>
            <a:fillRect/>
          </a:stretch>
        </p:blipFill>
        <p:spPr>
          <a:xfrm>
            <a:off x="9144000" y="4656950"/>
            <a:ext cx="2304782" cy="2304782"/>
          </a:xfrm>
          <a:prstGeom prst="rect">
            <a:avLst/>
          </a:prstGeom>
        </p:spPr>
      </p:pic>
      <p:pic>
        <p:nvPicPr>
          <p:cNvPr id="17" name="Picture 17"/>
          <p:cNvPicPr>
            <a:picLocks noChangeAspect="1"/>
          </p:cNvPicPr>
          <p:nvPr/>
        </p:nvPicPr>
        <p:blipFill>
          <a:blip r:embed="rId7"/>
          <a:srcRect/>
          <a:stretch>
            <a:fillRect/>
          </a:stretch>
        </p:blipFill>
        <p:spPr>
          <a:xfrm>
            <a:off x="6304821" y="7448282"/>
            <a:ext cx="2311211" cy="1933870"/>
          </a:xfrm>
          <a:prstGeom prst="rect">
            <a:avLst/>
          </a:prstGeom>
        </p:spPr>
      </p:pic>
      <p:pic>
        <p:nvPicPr>
          <p:cNvPr id="18" name="Picture 18"/>
          <p:cNvPicPr>
            <a:picLocks noChangeAspect="1"/>
          </p:cNvPicPr>
          <p:nvPr/>
        </p:nvPicPr>
        <p:blipFill>
          <a:blip r:embed="rId8"/>
          <a:srcRect/>
          <a:stretch>
            <a:fillRect/>
          </a:stretch>
        </p:blipFill>
        <p:spPr>
          <a:xfrm>
            <a:off x="14348260" y="4656950"/>
            <a:ext cx="2042175" cy="2042175"/>
          </a:xfrm>
          <a:prstGeom prst="rect">
            <a:avLst/>
          </a:prstGeom>
        </p:spPr>
      </p:pic>
      <p:pic>
        <p:nvPicPr>
          <p:cNvPr id="19" name="Picture 19"/>
          <p:cNvPicPr>
            <a:picLocks noChangeAspect="1"/>
          </p:cNvPicPr>
          <p:nvPr/>
        </p:nvPicPr>
        <p:blipFill>
          <a:blip r:embed="rId9"/>
          <a:srcRect/>
          <a:stretch>
            <a:fillRect/>
          </a:stretch>
        </p:blipFill>
        <p:spPr>
          <a:xfrm>
            <a:off x="10533684" y="564994"/>
            <a:ext cx="4699968" cy="3751544"/>
          </a:xfrm>
          <a:prstGeom prst="rect">
            <a:avLst/>
          </a:prstGeom>
        </p:spPr>
      </p:pic>
      <p:sp>
        <p:nvSpPr>
          <p:cNvPr id="20" name="TextBox 20"/>
          <p:cNvSpPr txBox="1"/>
          <p:nvPr/>
        </p:nvSpPr>
        <p:spPr>
          <a:xfrm>
            <a:off x="2649548" y="2648909"/>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TECHNOLOGIES TO BE USED</a:t>
            </a:r>
          </a:p>
        </p:txBody>
      </p:sp>
      <p:sp>
        <p:nvSpPr>
          <p:cNvPr id="21" name="TextBox 21"/>
          <p:cNvSpPr txBox="1"/>
          <p:nvPr/>
        </p:nvSpPr>
        <p:spPr>
          <a:xfrm>
            <a:off x="584421" y="4932310"/>
            <a:ext cx="7791010" cy="21755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Programming Language - Python</a:t>
            </a:r>
          </a:p>
          <a:p>
            <a:pPr marL="533938" lvl="1" indent="-266969" algn="just">
              <a:lnSpc>
                <a:spcPts val="3462"/>
              </a:lnSpc>
              <a:buFont typeface="Arial"/>
              <a:buChar char="•"/>
            </a:pPr>
            <a:r>
              <a:rPr lang="en-US" sz="2473">
                <a:solidFill>
                  <a:srgbClr val="000000"/>
                </a:solidFill>
                <a:latin typeface="DM Sans"/>
              </a:rPr>
              <a:t>Framework - PyTorch</a:t>
            </a:r>
          </a:p>
          <a:p>
            <a:pPr marL="533938" lvl="1" indent="-266969" algn="just">
              <a:lnSpc>
                <a:spcPts val="3462"/>
              </a:lnSpc>
              <a:buFont typeface="Arial"/>
              <a:buChar char="•"/>
            </a:pPr>
            <a:r>
              <a:rPr lang="en-US" sz="2473">
                <a:solidFill>
                  <a:srgbClr val="000000"/>
                </a:solidFill>
                <a:latin typeface="DM Sans"/>
              </a:rPr>
              <a:t>Communication Library - Twilio</a:t>
            </a:r>
          </a:p>
          <a:p>
            <a:pPr marL="533938" lvl="1" indent="-266969" algn="just">
              <a:lnSpc>
                <a:spcPts val="3462"/>
              </a:lnSpc>
              <a:buFont typeface="Arial"/>
              <a:buChar char="•"/>
            </a:pPr>
            <a:r>
              <a:rPr lang="en-US" sz="2473">
                <a:solidFill>
                  <a:srgbClr val="000000"/>
                </a:solidFill>
                <a:latin typeface="DM Sans"/>
              </a:rPr>
              <a:t>Cloud service for storing data - Microsoft Azure</a:t>
            </a:r>
          </a:p>
          <a:p>
            <a:pPr algn="just">
              <a:lnSpc>
                <a:spcPts val="3462"/>
              </a:lnSpc>
            </a:pPr>
            <a:endParaRPr lang="en-US" sz="2473">
              <a:solidFill>
                <a:srgbClr val="000000"/>
              </a:solidFill>
              <a:latin typeface="DM Sans"/>
            </a:endParaRPr>
          </a:p>
        </p:txBody>
      </p:sp>
      <p:sp>
        <p:nvSpPr>
          <p:cNvPr id="22" name="TextBox 22"/>
          <p:cNvSpPr txBox="1"/>
          <p:nvPr/>
        </p:nvSpPr>
        <p:spPr>
          <a:xfrm>
            <a:off x="-532908" y="4354638"/>
            <a:ext cx="7310546" cy="64272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SOFTWARE REQUIREMENTS</a:t>
            </a:r>
          </a:p>
          <a:p>
            <a:pPr algn="ctr">
              <a:lnSpc>
                <a:spcPts val="2489"/>
              </a:lnSpc>
              <a:spcBef>
                <a:spcPct val="0"/>
              </a:spcBef>
            </a:pPr>
            <a:endParaRPr lang="en-US" sz="2416">
              <a:solidFill>
                <a:srgbClr val="000000"/>
              </a:solidFill>
              <a:latin typeface="League Spartan"/>
            </a:endParaRPr>
          </a:p>
        </p:txBody>
      </p:sp>
      <p:sp>
        <p:nvSpPr>
          <p:cNvPr id="23" name="TextBox 23"/>
          <p:cNvSpPr txBox="1"/>
          <p:nvPr/>
        </p:nvSpPr>
        <p:spPr>
          <a:xfrm>
            <a:off x="584421" y="7741069"/>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Raspberry PI </a:t>
            </a:r>
          </a:p>
          <a:p>
            <a:pPr marL="533938" lvl="1" indent="-266969" algn="just">
              <a:lnSpc>
                <a:spcPts val="3462"/>
              </a:lnSpc>
              <a:buFont typeface="Arial"/>
              <a:buChar char="•"/>
            </a:pPr>
            <a:r>
              <a:rPr lang="en-US" sz="2473">
                <a:solidFill>
                  <a:srgbClr val="000000"/>
                </a:solidFill>
                <a:latin typeface="DM Sans"/>
              </a:rPr>
              <a:t>Microphone Array</a:t>
            </a:r>
          </a:p>
          <a:p>
            <a:pPr marL="533938" lvl="1" indent="-266969" algn="just">
              <a:lnSpc>
                <a:spcPts val="3462"/>
              </a:lnSpc>
              <a:buFont typeface="Arial"/>
              <a:buChar char="•"/>
            </a:pPr>
            <a:r>
              <a:rPr lang="en-US" sz="2473">
                <a:solidFill>
                  <a:srgbClr val="000000"/>
                </a:solidFill>
                <a:latin typeface="DM Sans"/>
              </a:rPr>
              <a:t>Network Devices</a:t>
            </a:r>
          </a:p>
          <a:p>
            <a:pPr algn="just">
              <a:lnSpc>
                <a:spcPts val="3462"/>
              </a:lnSpc>
            </a:pPr>
            <a:endParaRPr lang="en-US" sz="2473">
              <a:solidFill>
                <a:srgbClr val="000000"/>
              </a:solidFill>
              <a:latin typeface="DM Sans"/>
            </a:endParaRPr>
          </a:p>
        </p:txBody>
      </p:sp>
      <p:sp>
        <p:nvSpPr>
          <p:cNvPr id="24" name="TextBox 24"/>
          <p:cNvSpPr txBox="1"/>
          <p:nvPr/>
        </p:nvSpPr>
        <p:spPr>
          <a:xfrm>
            <a:off x="131515" y="7148343"/>
            <a:ext cx="5981700" cy="653962"/>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HARDWARE REQUIREMENTS</a:t>
            </a:r>
          </a:p>
          <a:p>
            <a:pPr algn="ctr">
              <a:lnSpc>
                <a:spcPts val="2489"/>
              </a:lnSpc>
              <a:spcBef>
                <a:spcPct val="0"/>
              </a:spcBef>
            </a:pPr>
            <a:endParaRPr lang="en-US" sz="2416" dirty="0">
              <a:solidFill>
                <a:srgbClr val="000000"/>
              </a:solidFill>
              <a:latin typeface="League Spartan"/>
            </a:endParaRPr>
          </a:p>
        </p:txBody>
      </p:sp>
      <p:sp>
        <p:nvSpPr>
          <p:cNvPr id="25" name="TextBox 25"/>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44343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CURRENT PROJECT PROGRESS</a:t>
            </a:r>
          </a:p>
        </p:txBody>
      </p:sp>
      <p:sp>
        <p:nvSpPr>
          <p:cNvPr id="11" name="TextBox 11"/>
          <p:cNvSpPr txBox="1"/>
          <p:nvPr/>
        </p:nvSpPr>
        <p:spPr>
          <a:xfrm>
            <a:off x="146438" y="9968819"/>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
        <p:nvSpPr>
          <p:cNvPr id="12" name="TextBox 12"/>
          <p:cNvSpPr txBox="1"/>
          <p:nvPr/>
        </p:nvSpPr>
        <p:spPr>
          <a:xfrm>
            <a:off x="1028700" y="2438103"/>
            <a:ext cx="3322648" cy="1586910"/>
          </a:xfrm>
          <a:prstGeom prst="rect">
            <a:avLst/>
          </a:prstGeom>
        </p:spPr>
        <p:txBody>
          <a:bodyPr lIns="0" tIns="0" rIns="0" bIns="0" rtlCol="0" anchor="t">
            <a:spAutoFit/>
          </a:bodyPr>
          <a:lstStyle/>
          <a:p>
            <a:pPr algn="just">
              <a:lnSpc>
                <a:spcPts val="13027"/>
              </a:lnSpc>
            </a:pPr>
            <a:r>
              <a:rPr lang="en-US" sz="9305" dirty="0">
                <a:solidFill>
                  <a:srgbClr val="000000"/>
                </a:solidFill>
                <a:latin typeface="DM Sans Bold"/>
              </a:rPr>
              <a:t>90%</a:t>
            </a:r>
          </a:p>
        </p:txBody>
      </p:sp>
      <p:sp>
        <p:nvSpPr>
          <p:cNvPr id="13" name="TextBox 13"/>
          <p:cNvSpPr txBox="1"/>
          <p:nvPr/>
        </p:nvSpPr>
        <p:spPr>
          <a:xfrm>
            <a:off x="3114246" y="4497338"/>
            <a:ext cx="14868954" cy="2712602"/>
          </a:xfrm>
          <a:prstGeom prst="rect">
            <a:avLst/>
          </a:prstGeom>
        </p:spPr>
        <p:txBody>
          <a:bodyPr wrap="square" lIns="0" tIns="0" rIns="0" bIns="0" rtlCol="0" anchor="t">
            <a:spAutoFit/>
          </a:bodyPr>
          <a:lstStyle/>
          <a:p>
            <a:pPr marL="739566" lvl="1" indent="-369783">
              <a:lnSpc>
                <a:spcPts val="3528"/>
              </a:lnSpc>
              <a:buFont typeface="Arial"/>
              <a:buChar char="•"/>
            </a:pPr>
            <a:r>
              <a:rPr lang="en-US" sz="3425" dirty="0">
                <a:solidFill>
                  <a:srgbClr val="000000"/>
                </a:solidFill>
                <a:latin typeface="League Spartan"/>
              </a:rPr>
              <a:t>Preparing Relevant Datasets.(Normal and Abnormal Sounds)</a:t>
            </a:r>
          </a:p>
          <a:p>
            <a:pPr>
              <a:lnSpc>
                <a:spcPts val="3528"/>
              </a:lnSpc>
            </a:pPr>
            <a:endParaRPr lang="en-US" sz="3425" dirty="0">
              <a:solidFill>
                <a:srgbClr val="000000"/>
              </a:solidFill>
              <a:latin typeface="League Spartan"/>
            </a:endParaRPr>
          </a:p>
          <a:p>
            <a:pPr marL="739566" lvl="1" indent="-369783">
              <a:lnSpc>
                <a:spcPts val="3528"/>
              </a:lnSpc>
              <a:buFont typeface="Arial"/>
              <a:buChar char="•"/>
            </a:pPr>
            <a:r>
              <a:rPr lang="en-US" sz="3425" dirty="0">
                <a:solidFill>
                  <a:srgbClr val="000000"/>
                </a:solidFill>
                <a:latin typeface="League Spartan"/>
              </a:rPr>
              <a:t>Development of a Machine learning model </a:t>
            </a:r>
          </a:p>
          <a:p>
            <a:pPr>
              <a:lnSpc>
                <a:spcPts val="3528"/>
              </a:lnSpc>
            </a:pPr>
            <a:endParaRPr lang="en-US" sz="3425" dirty="0">
              <a:solidFill>
                <a:srgbClr val="000000"/>
              </a:solidFill>
              <a:latin typeface="League Spartan"/>
            </a:endParaRPr>
          </a:p>
          <a:p>
            <a:pPr marL="739566" lvl="1" indent="-369783">
              <a:lnSpc>
                <a:spcPts val="3528"/>
              </a:lnSpc>
              <a:buFont typeface="Arial"/>
              <a:buChar char="•"/>
            </a:pPr>
            <a:r>
              <a:rPr lang="en-US" sz="3425" dirty="0">
                <a:solidFill>
                  <a:srgbClr val="000000"/>
                </a:solidFill>
                <a:latin typeface="League Spartan"/>
              </a:rPr>
              <a:t>Continuously Training the model using prepared dataset</a:t>
            </a:r>
          </a:p>
          <a:p>
            <a:pPr marL="739566" lvl="1" indent="-369783">
              <a:lnSpc>
                <a:spcPts val="3528"/>
              </a:lnSpc>
              <a:buFont typeface="Arial"/>
              <a:buChar char="•"/>
            </a:pPr>
            <a:r>
              <a:rPr lang="en-US" sz="3425" dirty="0">
                <a:solidFill>
                  <a:srgbClr val="000000"/>
                </a:solidFill>
                <a:latin typeface="League Spartan"/>
              </a:rPr>
              <a:t>Real time sound capturing and prediction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4"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2" name="TextBox 12"/>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3" name="TextBox 13"/>
          <p:cNvSpPr txBox="1"/>
          <p:nvPr/>
        </p:nvSpPr>
        <p:spPr>
          <a:xfrm>
            <a:off x="0" y="9968819"/>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pic>
        <p:nvPicPr>
          <p:cNvPr id="15" name="Picture 14" descr="A screenshot of a computer&#10;&#10;Description automatically generated">
            <a:extLst>
              <a:ext uri="{FF2B5EF4-FFF2-40B4-BE49-F238E27FC236}">
                <a16:creationId xmlns:a16="http://schemas.microsoft.com/office/drawing/2014/main" id="{A8BFC6C6-91C3-9545-DC45-6CB012505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47" y="2647385"/>
            <a:ext cx="16408611" cy="659745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23" y="638754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2143998" y="1846032"/>
            <a:ext cx="13351486" cy="7706681"/>
          </a:xfrm>
          <a:prstGeom prst="rect">
            <a:avLst/>
          </a:prstGeom>
        </p:spPr>
      </p:pic>
      <p:sp>
        <p:nvSpPr>
          <p:cNvPr id="11" name="TextBox 11"/>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46438" y="9743212"/>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82" y="638087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20782" y="9837437"/>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
        <p:nvSpPr>
          <p:cNvPr id="12" name="TextBox 12"/>
          <p:cNvSpPr txBox="1"/>
          <p:nvPr/>
        </p:nvSpPr>
        <p:spPr>
          <a:xfrm>
            <a:off x="1897650" y="2159436"/>
            <a:ext cx="13797030" cy="3111749"/>
          </a:xfrm>
          <a:prstGeom prst="rect">
            <a:avLst/>
          </a:prstGeom>
        </p:spPr>
        <p:txBody>
          <a:bodyPr lIns="0" tIns="0" rIns="0" bIns="0" rtlCol="0" anchor="t">
            <a:spAutoFit/>
          </a:bodyPr>
          <a:lstStyle/>
          <a:p>
            <a:pPr algn="just">
              <a:lnSpc>
                <a:spcPts val="4851"/>
              </a:lnSpc>
            </a:pPr>
            <a:endParaRPr lang="en-US" sz="3465" spc="55" dirty="0">
              <a:solidFill>
                <a:srgbClr val="000000"/>
              </a:solidFill>
              <a:latin typeface="DM Sans"/>
            </a:endParaRPr>
          </a:p>
          <a:p>
            <a:pPr marL="748188" lvl="1" indent="-374094" algn="just">
              <a:lnSpc>
                <a:spcPts val="4851"/>
              </a:lnSpc>
              <a:buFont typeface="Arial"/>
              <a:buChar char="•"/>
            </a:pPr>
            <a:r>
              <a:rPr lang="en-US" sz="3465" spc="55" dirty="0">
                <a:solidFill>
                  <a:srgbClr val="000000"/>
                </a:solidFill>
                <a:latin typeface="DM Sans"/>
              </a:rPr>
              <a:t>Also have to Improve ML Model For Better Accuracy.</a:t>
            </a:r>
          </a:p>
          <a:p>
            <a:pPr algn="just">
              <a:lnSpc>
                <a:spcPts val="4851"/>
              </a:lnSpc>
            </a:pPr>
            <a:endParaRPr lang="en-US" sz="3465" spc="55" dirty="0">
              <a:solidFill>
                <a:srgbClr val="000000"/>
              </a:solidFill>
              <a:latin typeface="DM Sans"/>
            </a:endParaRPr>
          </a:p>
          <a:p>
            <a:pPr marL="748188" lvl="1" indent="-374094" algn="just">
              <a:lnSpc>
                <a:spcPts val="4851"/>
              </a:lnSpc>
              <a:buFont typeface="Arial"/>
              <a:buChar char="•"/>
            </a:pPr>
            <a:r>
              <a:rPr lang="en-US" sz="3465" spc="55" dirty="0">
                <a:solidFill>
                  <a:srgbClr val="000000"/>
                </a:solidFill>
                <a:latin typeface="DM Sans"/>
              </a:rPr>
              <a:t>Also have to Implement Time setting for Start and Stop</a:t>
            </a:r>
          </a:p>
          <a:p>
            <a:pPr algn="just">
              <a:lnSpc>
                <a:spcPts val="4851"/>
              </a:lnSpc>
            </a:pPr>
            <a:endParaRPr lang="en-US" sz="3465" spc="55" dirty="0">
              <a:solidFill>
                <a:srgbClr val="000000"/>
              </a:solidFill>
              <a:latin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5"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5021341" y="2152580"/>
            <a:ext cx="8245317" cy="7105720"/>
          </a:xfrm>
          <a:prstGeom prst="rect">
            <a:avLst/>
          </a:prstGeom>
        </p:spPr>
      </p:pic>
      <p:sp>
        <p:nvSpPr>
          <p:cNvPr id="11" name="TextBox 11"/>
          <p:cNvSpPr txBox="1"/>
          <p:nvPr/>
        </p:nvSpPr>
        <p:spPr>
          <a:xfrm>
            <a:off x="3369728" y="1123950"/>
            <a:ext cx="1209109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WORK BREAKDOWN STRUCTURE</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814337" y="740507"/>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0"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815100" y="1633912"/>
            <a:ext cx="15215213" cy="8327792"/>
          </a:xfrm>
          <a:prstGeom prst="rect">
            <a:avLst/>
          </a:prstGeom>
        </p:spPr>
        <p:txBody>
          <a:bodyPr lIns="0" tIns="0" rIns="0" bIns="0" rtlCol="0" anchor="t">
            <a:spAutoFit/>
          </a:bodyPr>
          <a:lstStyle/>
          <a:p>
            <a:pPr algn="just">
              <a:lnSpc>
                <a:spcPts val="2997"/>
              </a:lnSpc>
            </a:pPr>
            <a:r>
              <a:rPr lang="en-US" sz="2140">
                <a:solidFill>
                  <a:srgbClr val="000000"/>
                </a:solidFill>
                <a:latin typeface="DM Sans"/>
              </a:rPr>
              <a:t>[1]D. Kim, C. Hwang and T. Lee, "Stacked-autoencoder based anomaly detection with Industrial Control System," Software Engineering, Artificial Intelligence, Networking and Parallel/Distributed Computing, p. 191, 202</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[2]Y. Sun, J. Yang and C.-H. Hsu, "Anomaly Detection for Smart Home Security Using Voice Recognition," IEEE Transactions on Industrial Informatics, vol. 15, no. 6, pp. 3218-3226, 2019</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[3]A. Ghandeharioun and R. W. Picard, "Smart Home Security: Voice-Based Anomaly Detection and Intrusion Prevention," IEEE Transactions on Multimedia, vol. 19, no. 4, pp. 807-819, 2017. </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[4]Z. Yao, H. Yao and X. Zhang, "Abnormal Voice Detection for Smart Home Security," IEEE Transactions on Multimedia, vol. 21, no. 4, pp. 973-985, 2019.</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[5]I. R. Parameshwaran and R. Prakash, "Anomaly Detection of Sounds for Home Security Systems," IEEE Sensors Journal, vol. 18, no. 22, pp. 9233-9242, 2018.</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[6]V. Priya, R. V. and . K. V. , "Secure Smart Home System Using Anomaly Detection," 2020 International Conference on Communication and Signal Processing (ICCSP), pp. 0893-0898, 2020.</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[7]A. S. Adhav and S. G. Kulkarni, "Smart Home Security System Using Anomaly Detection with Deep Learning," 2021 International Conference on Data Science and Communication (IconDSC), Pune, India, pp. 1-6, 2021. </a:t>
            </a:r>
          </a:p>
          <a:p>
            <a:pPr algn="just">
              <a:lnSpc>
                <a:spcPts val="2997"/>
              </a:lnSpc>
            </a:pPr>
            <a:endParaRPr lang="en-US" sz="2140">
              <a:solidFill>
                <a:srgbClr val="000000"/>
              </a:solidFill>
              <a:latin typeface="DM Sans"/>
            </a:endParaRPr>
          </a:p>
          <a:p>
            <a:pPr algn="just">
              <a:lnSpc>
                <a:spcPts val="2997"/>
              </a:lnSpc>
            </a:pPr>
            <a:endParaRPr lang="en-US" sz="2140">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57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ENABLE SECURE DATA COMMUNICATION IN A MODERN HOUSE TO ENHANCE THE PHYSICAL SAFETY.</a:t>
            </a:r>
          </a:p>
        </p:txBody>
      </p:sp>
      <p:grpSp>
        <p:nvGrpSpPr>
          <p:cNvPr id="11" name="Group 11"/>
          <p:cNvGrpSpPr>
            <a:grpSpLocks noChangeAspect="1"/>
          </p:cNvGrpSpPr>
          <p:nvPr/>
        </p:nvGrpSpPr>
        <p:grpSpPr>
          <a:xfrm>
            <a:off x="13804763" y="184476"/>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10177"/>
              </a:stretch>
            </a:blipFill>
          </p:spPr>
          <p:txBody>
            <a:bodyPr/>
            <a:lstStyle/>
            <a:p>
              <a:endParaRPr lang="en-US"/>
            </a:p>
          </p:txBody>
        </p:sp>
      </p:grpSp>
      <p:sp>
        <p:nvSpPr>
          <p:cNvPr id="13" name="TextBox 13"/>
          <p:cNvSpPr txBox="1"/>
          <p:nvPr/>
        </p:nvSpPr>
        <p:spPr>
          <a:xfrm>
            <a:off x="2840077" y="7767431"/>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 J.S.P.A Ekanayake</a:t>
            </a:r>
          </a:p>
        </p:txBody>
      </p:sp>
      <p:sp>
        <p:nvSpPr>
          <p:cNvPr id="14" name="TextBox 14"/>
          <p:cNvSpPr txBox="1"/>
          <p:nvPr/>
        </p:nvSpPr>
        <p:spPr>
          <a:xfrm>
            <a:off x="3482749" y="863531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IT20108922</a:t>
            </a:r>
          </a:p>
          <a:p>
            <a:pPr algn="ctr">
              <a:lnSpc>
                <a:spcPts val="2456"/>
              </a:lnSpc>
            </a:pPr>
            <a:r>
              <a:rPr lang="en-US" sz="2384">
                <a:solidFill>
                  <a:srgbClr val="000000"/>
                </a:solidFill>
                <a:latin typeface="League Spartan"/>
              </a:rPr>
              <a:t>CSNE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2721956"/>
            <a:ext cx="7791010" cy="392815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IoT devices are often designed with limited security measures, making them easy targets for cyber criminals. Additionally, the sheer volume and diversity of IoT devices makes it difficult to implement standard security protocols across all devices. As a result, IoT systems are increasingly vulnerable to a variety of cyber-attacks, including malware infections, denial-of-service attacks, and data theft.</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594424" y="1171258"/>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RESEARCH GAP</a:t>
            </a:r>
          </a:p>
        </p:txBody>
      </p:sp>
      <p:grpSp>
        <p:nvGrpSpPr>
          <p:cNvPr id="9" name="Group 9"/>
          <p:cNvGrpSpPr/>
          <p:nvPr/>
        </p:nvGrpSpPr>
        <p:grpSpPr>
          <a:xfrm>
            <a:off x="16825157" y="8851740"/>
            <a:ext cx="1462843" cy="146284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2" name="Group 12"/>
          <p:cNvGrpSpPr/>
          <p:nvPr/>
        </p:nvGrpSpPr>
        <p:grpSpPr>
          <a:xfrm>
            <a:off x="17116742" y="0"/>
            <a:ext cx="1171258" cy="1171258"/>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5" name="TextBox 15"/>
          <p:cNvSpPr txBox="1"/>
          <p:nvPr/>
        </p:nvSpPr>
        <p:spPr>
          <a:xfrm>
            <a:off x="8851586" y="5311008"/>
            <a:ext cx="7791010" cy="305185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This research focuses on how to secure IoT devices in smart homes, specifically home monitoring and anti-theft systems. The discussion will revolve around the use of these technologies to detect and prevent intrusions and potential security breaches, enhancing the safety and privacy of homeowners.</a:t>
            </a:r>
          </a:p>
          <a:p>
            <a:pPr algn="just">
              <a:lnSpc>
                <a:spcPts val="3462"/>
              </a:lnSpc>
            </a:pPr>
            <a:endParaRPr lang="en-US" sz="2473">
              <a:solidFill>
                <a:srgbClr val="000000"/>
              </a:solidFill>
              <a:latin typeface="DM Sans"/>
            </a:endParaRPr>
          </a:p>
        </p:txBody>
      </p:sp>
      <p:sp>
        <p:nvSpPr>
          <p:cNvPr id="16" name="TextBox 16"/>
          <p:cNvSpPr txBox="1"/>
          <p:nvPr/>
        </p:nvSpPr>
        <p:spPr>
          <a:xfrm>
            <a:off x="8746718" y="3091855"/>
            <a:ext cx="7982248"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BACKGROUND CONT.</a:t>
            </a:r>
          </a:p>
        </p:txBody>
      </p:sp>
      <p:sp>
        <p:nvSpPr>
          <p:cNvPr id="17" name="TextBox 17"/>
          <p:cNvSpPr txBox="1"/>
          <p:nvPr/>
        </p:nvSpPr>
        <p:spPr>
          <a:xfrm>
            <a:off x="8746718" y="4087258"/>
            <a:ext cx="7982248" cy="127137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THIS SYSTEM ENHANCES THE PHYSICAL SECURITY OF A HOUSE, BUT WHAT HAPPENS IF SABOTAGED IT BY USING A CYBER-ATTACK?</a:t>
            </a:r>
          </a:p>
          <a:p>
            <a:pPr algn="ctr">
              <a:lnSpc>
                <a:spcPts val="2489"/>
              </a:lnSpc>
              <a:spcBef>
                <a:spcPct val="0"/>
              </a:spcBef>
            </a:pPr>
            <a:endParaRPr lang="en-US" sz="2416">
              <a:solidFill>
                <a:srgbClr val="000000"/>
              </a:solidFill>
              <a:latin typeface="League Spartan"/>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13176" y="4316880"/>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46444" y="8818424"/>
            <a:ext cx="1468576" cy="146857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7151703" y="0"/>
            <a:ext cx="1136297" cy="113629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9" name="Picture 9"/>
          <p:cNvPicPr>
            <a:picLocks noChangeAspect="1"/>
          </p:cNvPicPr>
          <p:nvPr/>
        </p:nvPicPr>
        <p:blipFill>
          <a:blip r:embed="rId4"/>
          <a:srcRect/>
          <a:stretch>
            <a:fillRect/>
          </a:stretch>
        </p:blipFill>
        <p:spPr>
          <a:xfrm>
            <a:off x="13455322" y="299790"/>
            <a:ext cx="2789846" cy="2789846"/>
          </a:xfrm>
          <a:prstGeom prst="rect">
            <a:avLst/>
          </a:prstGeom>
        </p:spPr>
      </p:pic>
      <p:pic>
        <p:nvPicPr>
          <p:cNvPr id="10" name="Picture 10"/>
          <p:cNvPicPr>
            <a:picLocks noChangeAspect="1"/>
          </p:cNvPicPr>
          <p:nvPr/>
        </p:nvPicPr>
        <p:blipFill>
          <a:blip r:embed="rId5"/>
          <a:srcRect/>
          <a:stretch>
            <a:fillRect/>
          </a:stretch>
        </p:blipFill>
        <p:spPr>
          <a:xfrm>
            <a:off x="6684090" y="5655329"/>
            <a:ext cx="6228874" cy="4145033"/>
          </a:xfrm>
          <a:prstGeom prst="rect">
            <a:avLst/>
          </a:prstGeom>
        </p:spPr>
      </p:pic>
      <p:grpSp>
        <p:nvGrpSpPr>
          <p:cNvPr id="11" name="Group 11"/>
          <p:cNvGrpSpPr/>
          <p:nvPr/>
        </p:nvGrpSpPr>
        <p:grpSpPr>
          <a:xfrm>
            <a:off x="10933900" y="3357995"/>
            <a:ext cx="6494042" cy="6552775"/>
            <a:chOff x="0" y="0"/>
            <a:chExt cx="8658723" cy="8737033"/>
          </a:xfrm>
        </p:grpSpPr>
        <p:pic>
          <p:nvPicPr>
            <p:cNvPr id="12" name="Picture 12"/>
            <p:cNvPicPr>
              <a:picLocks noChangeAspect="1"/>
            </p:cNvPicPr>
            <p:nvPr/>
          </p:nvPicPr>
          <p:blipFill>
            <a:blip r:embed="rId6"/>
            <a:srcRect l="7027" r="7027"/>
            <a:stretch>
              <a:fillRect/>
            </a:stretch>
          </p:blipFill>
          <p:spPr>
            <a:xfrm>
              <a:off x="0" y="0"/>
              <a:ext cx="8658723" cy="8737033"/>
            </a:xfrm>
            <a:prstGeom prst="rect">
              <a:avLst/>
            </a:prstGeom>
          </p:spPr>
        </p:pic>
      </p:grpSp>
      <p:sp>
        <p:nvSpPr>
          <p:cNvPr id="13" name="TextBox 13"/>
          <p:cNvSpPr txBox="1"/>
          <p:nvPr/>
        </p:nvSpPr>
        <p:spPr>
          <a:xfrm>
            <a:off x="1743700" y="481462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14260786" y="-12742"/>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4" name="Picture 14"/>
          <p:cNvPicPr>
            <a:picLocks noChangeAspect="1"/>
          </p:cNvPicPr>
          <p:nvPr/>
        </p:nvPicPr>
        <p:blipFill>
          <a:blip r:embed="rId4"/>
          <a:srcRect/>
          <a:stretch>
            <a:fillRect/>
          </a:stretch>
        </p:blipFill>
        <p:spPr>
          <a:xfrm>
            <a:off x="5568980" y="3100708"/>
            <a:ext cx="10839969" cy="6495069"/>
          </a:xfrm>
          <a:prstGeom prst="rect">
            <a:avLst/>
          </a:prstGeom>
        </p:spPr>
      </p:pic>
      <p:sp>
        <p:nvSpPr>
          <p:cNvPr id="15" name="TextBox 15"/>
          <p:cNvSpPr txBox="1"/>
          <p:nvPr/>
        </p:nvSpPr>
        <p:spPr>
          <a:xfrm>
            <a:off x="1214403" y="1694845"/>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RESEARCH GAP</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09"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16586"/>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SUB OBJECTIVES</a:t>
            </a:r>
          </a:p>
        </p:txBody>
      </p:sp>
      <p:sp>
        <p:nvSpPr>
          <p:cNvPr id="11" name="TextBox 11"/>
          <p:cNvSpPr txBox="1"/>
          <p:nvPr/>
        </p:nvSpPr>
        <p:spPr>
          <a:xfrm>
            <a:off x="9468290" y="3844241"/>
            <a:ext cx="7791010" cy="12992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Enable secure data communication in a modern house to enhance the physical safety. </a:t>
            </a:r>
          </a:p>
          <a:p>
            <a:pPr algn="just">
              <a:lnSpc>
                <a:spcPts val="3462"/>
              </a:lnSpc>
            </a:pPr>
            <a:endParaRPr lang="en-US" sz="2473">
              <a:solidFill>
                <a:srgbClr val="000000"/>
              </a:solidFill>
              <a:latin typeface="DM Sans"/>
            </a:endParaRPr>
          </a:p>
        </p:txBody>
      </p:sp>
      <p:sp>
        <p:nvSpPr>
          <p:cNvPr id="12" name="TextBox 12"/>
          <p:cNvSpPr txBox="1"/>
          <p:nvPr/>
        </p:nvSpPr>
        <p:spPr>
          <a:xfrm>
            <a:off x="9957714" y="2714328"/>
            <a:ext cx="6129933"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MAIN OBJECTIVE</a:t>
            </a:r>
          </a:p>
        </p:txBody>
      </p:sp>
      <p:sp>
        <p:nvSpPr>
          <p:cNvPr id="13" name="TextBox 1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SUB OBJECTIVES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20776"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437590" y="3044063"/>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Conduct more research on adversarial attacks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Develop a Machine learning model to detect cyber threats by analyzing the network traffic and prevent cyber threats.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Develop a Blockchain based solution to store data securely and transmit data without getting theft.</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9144000" y="4094481"/>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dirty="0">
                <a:solidFill>
                  <a:srgbClr val="000000"/>
                </a:solidFill>
                <a:latin typeface="DM Sans"/>
              </a:rPr>
              <a:t>How to detect threats and response in real-time?</a:t>
            </a:r>
          </a:p>
          <a:p>
            <a:pPr marL="533938" lvl="1" indent="-266969" algn="just">
              <a:lnSpc>
                <a:spcPts val="3462"/>
              </a:lnSpc>
              <a:buFont typeface="Arial"/>
              <a:buChar char="•"/>
            </a:pPr>
            <a:r>
              <a:rPr lang="en-US" sz="2473" dirty="0">
                <a:solidFill>
                  <a:srgbClr val="000000"/>
                </a:solidFill>
                <a:latin typeface="DM Sans"/>
              </a:rPr>
              <a:t>How to address privacy concerns?</a:t>
            </a:r>
          </a:p>
          <a:p>
            <a:pPr marL="533938" lvl="1" indent="-266969" algn="just">
              <a:lnSpc>
                <a:spcPts val="3462"/>
              </a:lnSpc>
              <a:buFont typeface="Arial"/>
              <a:buChar char="•"/>
            </a:pPr>
            <a:r>
              <a:rPr lang="en-US" sz="2473" dirty="0">
                <a:solidFill>
                  <a:srgbClr val="000000"/>
                </a:solidFill>
                <a:latin typeface="DM Sans"/>
              </a:rPr>
              <a:t>How to prevent data tempering and theft?</a:t>
            </a:r>
          </a:p>
          <a:p>
            <a:pPr algn="just">
              <a:lnSpc>
                <a:spcPts val="3462"/>
              </a:lnSpc>
            </a:pPr>
            <a:endParaRPr lang="en-US" sz="2473" dirty="0">
              <a:solidFill>
                <a:srgbClr val="000000"/>
              </a:solidFill>
              <a:latin typeface="DM Sans"/>
            </a:endParaRPr>
          </a:p>
        </p:txBody>
      </p:sp>
      <p:sp>
        <p:nvSpPr>
          <p:cNvPr id="15" name="TextBox 15"/>
          <p:cNvSpPr txBox="1"/>
          <p:nvPr/>
        </p:nvSpPr>
        <p:spPr>
          <a:xfrm>
            <a:off x="9130566" y="2276875"/>
            <a:ext cx="8391376" cy="738228"/>
          </a:xfrm>
          <a:prstGeom prst="rect">
            <a:avLst/>
          </a:prstGeom>
        </p:spPr>
        <p:txBody>
          <a:bodyPr lIns="0" tIns="0" rIns="0" bIns="0" rtlCol="0" anchor="t">
            <a:spAutoFit/>
          </a:bodyPr>
          <a:lstStyle/>
          <a:p>
            <a:pPr algn="ctr">
              <a:lnSpc>
                <a:spcPts val="5682"/>
              </a:lnSpc>
              <a:spcBef>
                <a:spcPct val="0"/>
              </a:spcBef>
            </a:pPr>
            <a:r>
              <a:rPr lang="en-US" sz="5516" dirty="0">
                <a:solidFill>
                  <a:srgbClr val="000000"/>
                </a:solidFill>
                <a:latin typeface="League Spartan"/>
              </a:rPr>
              <a:t>RESEARCH QUESTIONS</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953328" y="3381481"/>
            <a:ext cx="7929597" cy="6347404"/>
          </a:xfrm>
          <a:prstGeom prst="rect">
            <a:avLst/>
          </a:prstGeom>
        </p:spPr>
        <p:txBody>
          <a:bodyPr lIns="0" tIns="0" rIns="0" bIns="0" rtlCol="0" anchor="t">
            <a:spAutoFit/>
          </a:bodyPr>
          <a:lstStyle/>
          <a:p>
            <a:pPr marL="455431" lvl="1" indent="-227715" algn="just">
              <a:lnSpc>
                <a:spcPts val="2953"/>
              </a:lnSpc>
              <a:buFont typeface="Arial"/>
              <a:buChar char="•"/>
            </a:pPr>
            <a:r>
              <a:rPr lang="en-US" sz="2109">
                <a:solidFill>
                  <a:srgbClr val="000000"/>
                </a:solidFill>
                <a:latin typeface="DM Sans"/>
              </a:rPr>
              <a:t>Conduct a literature review: Gather and analyze relevant research papers, reports, and case studies related to IoT security. Identify best practices, frameworks, and standards for securing IoT systems from cyber threats.</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Collect data: Conduct data collection using the selected research methods. </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Analyze data: Use appropriate data analysis techniques to process and interpret the collected data. For example, use statistical analysis to identify patterns and trends in the data.</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Develop a security solution: Based on the research findings, propose a security solution that addresses the identified vulnerabilities and meets the system requirements.</a:t>
            </a:r>
          </a:p>
          <a:p>
            <a:pPr algn="just">
              <a:lnSpc>
                <a:spcPts val="2953"/>
              </a:lnSpc>
            </a:pPr>
            <a:endParaRPr lang="en-US" sz="2109">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953328" y="3620079"/>
            <a:ext cx="7929597" cy="2610134"/>
          </a:xfrm>
          <a:prstGeom prst="rect">
            <a:avLst/>
          </a:prstGeom>
        </p:spPr>
        <p:txBody>
          <a:bodyPr lIns="0" tIns="0" rIns="0" bIns="0" rtlCol="0" anchor="t">
            <a:spAutoFit/>
          </a:bodyPr>
          <a:lstStyle/>
          <a:p>
            <a:pPr marL="455431" lvl="1" indent="-227715" algn="just">
              <a:lnSpc>
                <a:spcPts val="2953"/>
              </a:lnSpc>
              <a:buFont typeface="Arial"/>
              <a:buChar char="•"/>
            </a:pPr>
            <a:r>
              <a:rPr lang="en-US" sz="2109">
                <a:solidFill>
                  <a:srgbClr val="000000"/>
                </a:solidFill>
                <a:latin typeface="DM Sans"/>
              </a:rPr>
              <a:t>Implement the security solution: Test and implement the proposed security solution in the IoT system</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Evaluate the security solution: Conduct a post-         implementation evaluation of the security solution to assess its effectiveness in mitigating cyber threats.</a:t>
            </a:r>
          </a:p>
          <a:p>
            <a:pPr algn="just">
              <a:lnSpc>
                <a:spcPts val="2953"/>
              </a:lnSpc>
            </a:pPr>
            <a:endParaRPr lang="en-US" sz="2109">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0234822" y="310408"/>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t="2680" b="542"/>
          <a:stretch>
            <a:fillRect/>
          </a:stretch>
        </p:blipFill>
        <p:spPr>
          <a:xfrm>
            <a:off x="3653546" y="2666374"/>
            <a:ext cx="10980907" cy="6425082"/>
          </a:xfrm>
          <a:prstGeom prst="rect">
            <a:avLst/>
          </a:prstGeom>
        </p:spPr>
      </p:pic>
      <p:sp>
        <p:nvSpPr>
          <p:cNvPr id="11" name="TextBox 11"/>
          <p:cNvSpPr txBox="1"/>
          <p:nvPr/>
        </p:nvSpPr>
        <p:spPr>
          <a:xfrm>
            <a:off x="10234822" y="1196326"/>
            <a:ext cx="5872907"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METHODOLOGY</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6" name="TextBox 6"/>
          <p:cNvSpPr txBox="1"/>
          <p:nvPr/>
        </p:nvSpPr>
        <p:spPr>
          <a:xfrm>
            <a:off x="1203472" y="1634040"/>
            <a:ext cx="8997562" cy="3628942"/>
          </a:xfrm>
          <a:prstGeom prst="rect">
            <a:avLst/>
          </a:prstGeom>
        </p:spPr>
        <p:txBody>
          <a:bodyPr wrap="square" lIns="0" tIns="0" rIns="0" bIns="0" rtlCol="0" anchor="t">
            <a:spAutoFit/>
          </a:bodyPr>
          <a:lstStyle/>
          <a:p>
            <a:pPr algn="r">
              <a:lnSpc>
                <a:spcPts val="7032"/>
              </a:lnSpc>
            </a:pPr>
            <a:r>
              <a:rPr lang="en-US" sz="6828" dirty="0">
                <a:solidFill>
                  <a:srgbClr val="000000"/>
                </a:solidFill>
                <a:latin typeface="League Spartan"/>
              </a:rPr>
              <a:t>FUNCTIONAL &amp;</a:t>
            </a:r>
          </a:p>
          <a:p>
            <a:pPr algn="r">
              <a:lnSpc>
                <a:spcPts val="7032"/>
              </a:lnSpc>
            </a:pPr>
            <a:r>
              <a:rPr lang="en-US" sz="6828" dirty="0">
                <a:solidFill>
                  <a:srgbClr val="000000"/>
                </a:solidFill>
                <a:latin typeface="League Spartan"/>
              </a:rPr>
              <a:t> NON-FUNCTIONAL REQUIREMENTS</a:t>
            </a:r>
          </a:p>
          <a:p>
            <a:pPr algn="r">
              <a:lnSpc>
                <a:spcPts val="7032"/>
              </a:lnSpc>
            </a:pPr>
            <a:endParaRPr lang="en-US" sz="6828" dirty="0">
              <a:solidFill>
                <a:srgbClr val="000000"/>
              </a:solidFill>
              <a:latin typeface="League Spartan"/>
            </a:endParaRPr>
          </a:p>
        </p:txBody>
      </p:sp>
      <p:grpSp>
        <p:nvGrpSpPr>
          <p:cNvPr id="7" name="Group 7"/>
          <p:cNvGrpSpPr/>
          <p:nvPr/>
        </p:nvGrpSpPr>
        <p:grpSpPr>
          <a:xfrm>
            <a:off x="-46444" y="8818424"/>
            <a:ext cx="1468576" cy="1468576"/>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9" name="Group 9"/>
          <p:cNvGrpSpPr/>
          <p:nvPr/>
        </p:nvGrpSpPr>
        <p:grpSpPr>
          <a:xfrm>
            <a:off x="17151703" y="0"/>
            <a:ext cx="1136297" cy="1136297"/>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2" name="TextBox 12"/>
          <p:cNvSpPr txBox="1"/>
          <p:nvPr/>
        </p:nvSpPr>
        <p:spPr>
          <a:xfrm>
            <a:off x="687844" y="6073360"/>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Detecting the cyber attacks Realtime </a:t>
            </a:r>
          </a:p>
          <a:p>
            <a:pPr marL="533938" lvl="1" indent="-266969" algn="just">
              <a:lnSpc>
                <a:spcPts val="3462"/>
              </a:lnSpc>
              <a:buFont typeface="Arial"/>
              <a:buChar char="•"/>
            </a:pPr>
            <a:r>
              <a:rPr lang="en-US" sz="2473">
                <a:solidFill>
                  <a:srgbClr val="000000"/>
                </a:solidFill>
                <a:latin typeface="DM Sans"/>
              </a:rPr>
              <a:t>Preventing the cyber-attacks Realtime </a:t>
            </a:r>
          </a:p>
          <a:p>
            <a:pPr marL="533938" lvl="1" indent="-266969" algn="just">
              <a:lnSpc>
                <a:spcPts val="3462"/>
              </a:lnSpc>
              <a:buFont typeface="Arial"/>
              <a:buChar char="•"/>
            </a:pPr>
            <a:r>
              <a:rPr lang="en-US" sz="2473">
                <a:solidFill>
                  <a:srgbClr val="000000"/>
                </a:solidFill>
                <a:latin typeface="DM Sans"/>
              </a:rPr>
              <a:t>Preventing the modification and theft of data</a:t>
            </a:r>
          </a:p>
          <a:p>
            <a:pPr algn="just">
              <a:lnSpc>
                <a:spcPts val="3462"/>
              </a:lnSpc>
            </a:pPr>
            <a:endParaRPr lang="en-US" sz="2473">
              <a:solidFill>
                <a:srgbClr val="000000"/>
              </a:solidFill>
              <a:latin typeface="DM Sans"/>
            </a:endParaRPr>
          </a:p>
        </p:txBody>
      </p:sp>
      <p:sp>
        <p:nvSpPr>
          <p:cNvPr id="13" name="TextBox 13"/>
          <p:cNvSpPr txBox="1"/>
          <p:nvPr/>
        </p:nvSpPr>
        <p:spPr>
          <a:xfrm>
            <a:off x="11533067" y="6073360"/>
            <a:ext cx="7791010" cy="12992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Availability</a:t>
            </a:r>
          </a:p>
          <a:p>
            <a:pPr marL="533938" lvl="1" indent="-266969" algn="just">
              <a:lnSpc>
                <a:spcPts val="3462"/>
              </a:lnSpc>
              <a:buFont typeface="Arial"/>
              <a:buChar char="•"/>
            </a:pPr>
            <a:r>
              <a:rPr lang="en-US" sz="2473">
                <a:solidFill>
                  <a:srgbClr val="000000"/>
                </a:solidFill>
                <a:latin typeface="DM Sans"/>
              </a:rPr>
              <a:t>Security </a:t>
            </a:r>
          </a:p>
          <a:p>
            <a:pPr algn="just">
              <a:lnSpc>
                <a:spcPts val="3462"/>
              </a:lnSpc>
            </a:pPr>
            <a:endParaRPr lang="en-US" sz="2473">
              <a:solidFill>
                <a:srgbClr val="000000"/>
              </a:solidFill>
              <a:latin typeface="DM Sans"/>
            </a:endParaRPr>
          </a:p>
        </p:txBody>
      </p:sp>
      <p:sp>
        <p:nvSpPr>
          <p:cNvPr id="14" name="TextBox 14"/>
          <p:cNvSpPr txBox="1"/>
          <p:nvPr/>
        </p:nvSpPr>
        <p:spPr>
          <a:xfrm>
            <a:off x="722445" y="5478259"/>
            <a:ext cx="2706555" cy="653962"/>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FUNCTIONAL</a:t>
            </a:r>
          </a:p>
          <a:p>
            <a:pPr algn="ctr">
              <a:lnSpc>
                <a:spcPts val="2489"/>
              </a:lnSpc>
              <a:spcBef>
                <a:spcPct val="0"/>
              </a:spcBef>
            </a:pPr>
            <a:endParaRPr lang="en-US" sz="2416" dirty="0">
              <a:solidFill>
                <a:srgbClr val="000000"/>
              </a:solidFill>
              <a:latin typeface="League Spartan"/>
            </a:endParaRPr>
          </a:p>
        </p:txBody>
      </p:sp>
      <p:sp>
        <p:nvSpPr>
          <p:cNvPr id="15" name="TextBox 15"/>
          <p:cNvSpPr txBox="1"/>
          <p:nvPr/>
        </p:nvSpPr>
        <p:spPr>
          <a:xfrm>
            <a:off x="11533067" y="5478259"/>
            <a:ext cx="3478333" cy="333361"/>
          </a:xfrm>
          <a:prstGeom prst="rect">
            <a:avLst/>
          </a:prstGeom>
        </p:spPr>
        <p:txBody>
          <a:bodyPr wrap="square" lIns="0" tIns="0" rIns="0" bIns="0" rtlCol="0" anchor="t">
            <a:spAutoFit/>
          </a:bodyPr>
          <a:lstStyle/>
          <a:p>
            <a:pPr algn="ctr">
              <a:lnSpc>
                <a:spcPts val="2489"/>
              </a:lnSpc>
              <a:spcBef>
                <a:spcPct val="0"/>
              </a:spcBef>
            </a:pPr>
            <a:r>
              <a:rPr lang="en-US" sz="2416" dirty="0">
                <a:solidFill>
                  <a:srgbClr val="000000"/>
                </a:solidFill>
                <a:latin typeface="League Spartan"/>
              </a:rPr>
              <a:t>NON-FUNCTIONAL</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3916502" y="5226395"/>
            <a:ext cx="3641245" cy="3625345"/>
          </a:xfrm>
          <a:prstGeom prst="rect">
            <a:avLst/>
          </a:prstGeom>
        </p:spPr>
      </p:pic>
      <p:pic>
        <p:nvPicPr>
          <p:cNvPr id="13" name="Picture 13"/>
          <p:cNvPicPr>
            <a:picLocks noChangeAspect="1"/>
          </p:cNvPicPr>
          <p:nvPr/>
        </p:nvPicPr>
        <p:blipFill>
          <a:blip r:embed="rId5"/>
          <a:srcRect/>
          <a:stretch>
            <a:fillRect/>
          </a:stretch>
        </p:blipFill>
        <p:spPr>
          <a:xfrm>
            <a:off x="1658682" y="585629"/>
            <a:ext cx="3645434" cy="3645434"/>
          </a:xfrm>
          <a:prstGeom prst="rect">
            <a:avLst/>
          </a:prstGeom>
        </p:spPr>
      </p:pic>
      <p:pic>
        <p:nvPicPr>
          <p:cNvPr id="14" name="Picture 14"/>
          <p:cNvPicPr>
            <a:picLocks noChangeAspect="1"/>
          </p:cNvPicPr>
          <p:nvPr/>
        </p:nvPicPr>
        <p:blipFill>
          <a:blip r:embed="rId6"/>
          <a:srcRect/>
          <a:stretch>
            <a:fillRect/>
          </a:stretch>
        </p:blipFill>
        <p:spPr>
          <a:xfrm>
            <a:off x="11644358" y="4697976"/>
            <a:ext cx="5180799" cy="4153974"/>
          </a:xfrm>
          <a:prstGeom prst="rect">
            <a:avLst/>
          </a:prstGeom>
        </p:spPr>
      </p:pic>
      <p:sp>
        <p:nvSpPr>
          <p:cNvPr id="15" name="TextBox 15"/>
          <p:cNvSpPr txBox="1"/>
          <p:nvPr/>
        </p:nvSpPr>
        <p:spPr>
          <a:xfrm>
            <a:off x="7748853" y="3864815"/>
            <a:ext cx="7791010" cy="34900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Machine Learning </a:t>
            </a:r>
          </a:p>
          <a:p>
            <a:pPr marL="533938" lvl="1" indent="-266969" algn="just">
              <a:lnSpc>
                <a:spcPts val="3462"/>
              </a:lnSpc>
              <a:buFont typeface="Arial"/>
              <a:buChar char="•"/>
            </a:pPr>
            <a:r>
              <a:rPr lang="en-US" sz="2473">
                <a:solidFill>
                  <a:srgbClr val="000000"/>
                </a:solidFill>
                <a:latin typeface="DM Sans"/>
              </a:rPr>
              <a:t>Random Forest</a:t>
            </a:r>
          </a:p>
          <a:p>
            <a:pPr marL="533938" lvl="1" indent="-266969" algn="just">
              <a:lnSpc>
                <a:spcPts val="3462"/>
              </a:lnSpc>
              <a:buFont typeface="Arial"/>
              <a:buChar char="•"/>
            </a:pPr>
            <a:r>
              <a:rPr lang="en-US" sz="2473">
                <a:solidFill>
                  <a:srgbClr val="000000"/>
                </a:solidFill>
                <a:latin typeface="DM Sans"/>
              </a:rPr>
              <a:t>MLPClassifier</a:t>
            </a:r>
          </a:p>
          <a:p>
            <a:pPr marL="533938" lvl="1" indent="-266969" algn="just">
              <a:lnSpc>
                <a:spcPts val="3462"/>
              </a:lnSpc>
              <a:buFont typeface="Arial"/>
              <a:buChar char="•"/>
            </a:pPr>
            <a:r>
              <a:rPr lang="en-US" sz="2473">
                <a:solidFill>
                  <a:srgbClr val="000000"/>
                </a:solidFill>
                <a:latin typeface="DM Sans"/>
              </a:rPr>
              <a:t>Python</a:t>
            </a:r>
          </a:p>
          <a:p>
            <a:pPr marL="533938" lvl="1" indent="-266969" algn="just">
              <a:lnSpc>
                <a:spcPts val="3462"/>
              </a:lnSpc>
              <a:buFont typeface="Arial"/>
              <a:buChar char="•"/>
            </a:pPr>
            <a:r>
              <a:rPr lang="en-US" sz="2473">
                <a:solidFill>
                  <a:srgbClr val="000000"/>
                </a:solidFill>
                <a:latin typeface="DM Sans"/>
              </a:rPr>
              <a:t>Blockchain</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6" name="TextBox 16"/>
          <p:cNvSpPr txBox="1"/>
          <p:nvPr/>
        </p:nvSpPr>
        <p:spPr>
          <a:xfrm>
            <a:off x="7748853" y="2955137"/>
            <a:ext cx="10156180"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TECHNOLOGIES TO BE USED</a:t>
            </a: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49018" y="831403"/>
            <a:ext cx="11429943" cy="760401"/>
          </a:xfrm>
          <a:prstGeom prst="rect">
            <a:avLst/>
          </a:prstGeom>
        </p:spPr>
        <p:txBody>
          <a:bodyPr wrap="square" lIns="0" tIns="0" rIns="0" bIns="0" rtlCol="0" anchor="t">
            <a:spAutoFit/>
          </a:bodyPr>
          <a:lstStyle/>
          <a:p>
            <a:pPr>
              <a:lnSpc>
                <a:spcPts val="5682"/>
              </a:lnSpc>
            </a:pPr>
            <a:r>
              <a:rPr lang="en-US" sz="5516" dirty="0">
                <a:solidFill>
                  <a:srgbClr val="000000"/>
                </a:solidFill>
                <a:latin typeface="League Spartan"/>
              </a:rPr>
              <a:t>CURRENT PROJECT PROGRESS</a:t>
            </a:r>
          </a:p>
        </p:txBody>
      </p:sp>
      <p:sp>
        <p:nvSpPr>
          <p:cNvPr id="11" name="TextBox 11"/>
          <p:cNvSpPr txBox="1"/>
          <p:nvPr/>
        </p:nvSpPr>
        <p:spPr>
          <a:xfrm>
            <a:off x="146438" y="9600337"/>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J.S.P.A  IT20108922  CSNE</a:t>
            </a:r>
          </a:p>
        </p:txBody>
      </p:sp>
      <p:sp>
        <p:nvSpPr>
          <p:cNvPr id="12" name="TextBox 12"/>
          <p:cNvSpPr txBox="1"/>
          <p:nvPr/>
        </p:nvSpPr>
        <p:spPr>
          <a:xfrm>
            <a:off x="2616969" y="3120265"/>
            <a:ext cx="1734379" cy="831959"/>
          </a:xfrm>
          <a:prstGeom prst="rect">
            <a:avLst/>
          </a:prstGeom>
        </p:spPr>
        <p:txBody>
          <a:bodyPr lIns="0" tIns="0" rIns="0" bIns="0" rtlCol="0" anchor="t">
            <a:spAutoFit/>
          </a:bodyPr>
          <a:lstStyle/>
          <a:p>
            <a:pPr algn="just">
              <a:lnSpc>
                <a:spcPts val="6799"/>
              </a:lnSpc>
            </a:pPr>
            <a:r>
              <a:rPr lang="en-US" sz="4857" dirty="0">
                <a:solidFill>
                  <a:srgbClr val="000000"/>
                </a:solidFill>
                <a:latin typeface="DM Sans Bold"/>
              </a:rPr>
              <a:t>90%</a:t>
            </a:r>
          </a:p>
        </p:txBody>
      </p:sp>
      <p:sp>
        <p:nvSpPr>
          <p:cNvPr id="13" name="TextBox 13"/>
          <p:cNvSpPr txBox="1"/>
          <p:nvPr/>
        </p:nvSpPr>
        <p:spPr>
          <a:xfrm>
            <a:off x="6663990" y="3848100"/>
            <a:ext cx="9030689" cy="973343"/>
          </a:xfrm>
          <a:prstGeom prst="rect">
            <a:avLst/>
          </a:prstGeom>
        </p:spPr>
        <p:txBody>
          <a:bodyPr lIns="0" tIns="0" rIns="0" bIns="0" rtlCol="0" anchor="t">
            <a:spAutoFit/>
          </a:bodyPr>
          <a:lstStyle/>
          <a:p>
            <a:pPr marL="514807" lvl="1" indent="-257403">
              <a:lnSpc>
                <a:spcPts val="2456"/>
              </a:lnSpc>
              <a:buFont typeface="Arial"/>
              <a:buChar char="•"/>
            </a:pPr>
            <a:r>
              <a:rPr lang="en-US" sz="2384" dirty="0">
                <a:solidFill>
                  <a:srgbClr val="000000"/>
                </a:solidFill>
                <a:latin typeface="League Spartan"/>
              </a:rPr>
              <a:t>Preparing Relevant Datasets.</a:t>
            </a:r>
          </a:p>
          <a:p>
            <a:pPr marL="514807" lvl="1" indent="-257403">
              <a:lnSpc>
                <a:spcPts val="2456"/>
              </a:lnSpc>
              <a:buFont typeface="Arial"/>
              <a:buChar char="•"/>
            </a:pPr>
            <a:r>
              <a:rPr lang="en-US" sz="2384" dirty="0">
                <a:solidFill>
                  <a:srgbClr val="000000"/>
                </a:solidFill>
                <a:latin typeface="League Spartan"/>
              </a:rPr>
              <a:t>Development of a Machine learning model </a:t>
            </a:r>
          </a:p>
          <a:p>
            <a:pPr marL="514807" lvl="1" indent="-257403">
              <a:lnSpc>
                <a:spcPts val="2456"/>
              </a:lnSpc>
              <a:buFont typeface="Arial"/>
              <a:buChar char="•"/>
            </a:pPr>
            <a:r>
              <a:rPr lang="en-US" sz="2384" dirty="0">
                <a:solidFill>
                  <a:srgbClr val="000000"/>
                </a:solidFill>
                <a:latin typeface="League Spartan"/>
              </a:rPr>
              <a:t>Training the model using prepared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409799" y="1203310"/>
            <a:ext cx="7441787" cy="6047810"/>
            <a:chOff x="0" y="0"/>
            <a:chExt cx="9922382" cy="8063747"/>
          </a:xfrm>
        </p:grpSpPr>
        <p:pic>
          <p:nvPicPr>
            <p:cNvPr id="5" name="Picture 5"/>
            <p:cNvPicPr>
              <a:picLocks noChangeAspect="1"/>
            </p:cNvPicPr>
            <p:nvPr/>
          </p:nvPicPr>
          <p:blipFill>
            <a:blip r:embed="rId2"/>
            <a:srcRect l="11438" r="11438"/>
            <a:stretch>
              <a:fillRect/>
            </a:stretch>
          </p:blipFill>
          <p:spPr>
            <a:xfrm>
              <a:off x="0" y="0"/>
              <a:ext cx="9922382" cy="8063747"/>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INTRODUCTION</a:t>
            </a:r>
          </a:p>
        </p:txBody>
      </p:sp>
      <p:grpSp>
        <p:nvGrpSpPr>
          <p:cNvPr id="15" name="Group 15"/>
          <p:cNvGrpSpPr/>
          <p:nvPr/>
        </p:nvGrpSpPr>
        <p:grpSpPr>
          <a:xfrm>
            <a:off x="3898595" y="4819445"/>
            <a:ext cx="5569695" cy="4763716"/>
            <a:chOff x="0" y="0"/>
            <a:chExt cx="7426260" cy="6351622"/>
          </a:xfrm>
        </p:grpSpPr>
        <p:pic>
          <p:nvPicPr>
            <p:cNvPr id="16" name="Picture 16"/>
            <p:cNvPicPr>
              <a:picLocks noChangeAspect="1"/>
            </p:cNvPicPr>
            <p:nvPr/>
          </p:nvPicPr>
          <p:blipFill>
            <a:blip r:embed="rId5"/>
            <a:srcRect l="1283" r="1283"/>
            <a:stretch>
              <a:fillRect/>
            </a:stretch>
          </p:blipFill>
          <p:spPr>
            <a:xfrm>
              <a:off x="0" y="0"/>
              <a:ext cx="7426260" cy="6351622"/>
            </a:xfrm>
            <a:prstGeom prst="rect">
              <a:avLst/>
            </a:prstGeom>
          </p:spPr>
        </p:pic>
      </p:grpSp>
      <p:sp>
        <p:nvSpPr>
          <p:cNvPr id="17" name="TextBox 17"/>
          <p:cNvSpPr txBox="1"/>
          <p:nvPr/>
        </p:nvSpPr>
        <p:spPr>
          <a:xfrm>
            <a:off x="9468290" y="4179590"/>
            <a:ext cx="7791010" cy="48044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Home security has become a major factor to be considered due to the rising rates of theft and burglary in modern society.</a:t>
            </a:r>
          </a:p>
          <a:p>
            <a:pPr marL="533938" lvl="1" indent="-266969" algn="just">
              <a:lnSpc>
                <a:spcPts val="3462"/>
              </a:lnSpc>
              <a:buFont typeface="Arial"/>
              <a:buChar char="•"/>
            </a:pPr>
            <a:r>
              <a:rPr lang="en-US" sz="2473">
                <a:solidFill>
                  <a:srgbClr val="000000"/>
                </a:solidFill>
                <a:latin typeface="DM Sans"/>
              </a:rPr>
              <a:t>The Smart Home concept is the most recent solution invented to resolve such security problems in modern homes. </a:t>
            </a:r>
          </a:p>
          <a:p>
            <a:pPr marL="533938" lvl="1" indent="-266969" algn="just">
              <a:lnSpc>
                <a:spcPts val="3462"/>
              </a:lnSpc>
              <a:buFont typeface="Arial"/>
              <a:buChar char="•"/>
            </a:pPr>
            <a:r>
              <a:rPr lang="en-US" sz="2473">
                <a:solidFill>
                  <a:srgbClr val="000000"/>
                </a:solidFill>
                <a:latin typeface="DM Sans"/>
              </a:rPr>
              <a:t>Anomaly detection is also a key concept in smart home systems where, unusual events are detected, and homeowners are alerted of these events </a:t>
            </a:r>
          </a:p>
          <a:p>
            <a:pPr algn="just">
              <a:lnSpc>
                <a:spcPts val="3462"/>
              </a:lnSpc>
            </a:pPr>
            <a:endParaRPr lang="en-US" sz="2473">
              <a:solidFill>
                <a:srgbClr val="000000"/>
              </a:solidFill>
              <a:latin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498915" y="2791660"/>
            <a:ext cx="10387690" cy="5325752"/>
          </a:xfrm>
          <a:prstGeom prst="rect">
            <a:avLst/>
          </a:prstGeom>
        </p:spPr>
      </p:pic>
      <p:sp>
        <p:nvSpPr>
          <p:cNvPr id="11" name="TextBox 11"/>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1198680" y="3747463"/>
            <a:ext cx="6060620" cy="1434918"/>
          </a:xfrm>
          <a:prstGeom prst="rect">
            <a:avLst/>
          </a:prstGeom>
        </p:spPr>
        <p:txBody>
          <a:bodyPr lIns="0" tIns="0" rIns="0" bIns="0" rtlCol="0" anchor="t">
            <a:spAutoFit/>
          </a:bodyPr>
          <a:lstStyle/>
          <a:p>
            <a:pPr algn="just">
              <a:lnSpc>
                <a:spcPts val="3860"/>
              </a:lnSpc>
            </a:pPr>
            <a:r>
              <a:rPr lang="en-US" sz="2757">
                <a:solidFill>
                  <a:srgbClr val="000000"/>
                </a:solidFill>
                <a:latin typeface="DM Sans"/>
              </a:rPr>
              <a:t>Implemented a Successful machine learning model to detect cyber attacks succesfully.</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Ekanayake J.S.P.A  IT20108922 CSNE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84" y="646421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2134473" y="1998112"/>
            <a:ext cx="12658724" cy="6748182"/>
          </a:xfrm>
          <a:prstGeom prst="rect">
            <a:avLst/>
          </a:prstGeom>
        </p:spPr>
      </p:pic>
      <p:sp>
        <p:nvSpPr>
          <p:cNvPr id="11" name="TextBox 11"/>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359274" y="9900875"/>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 S P A IT20108922 CSNE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146438" y="9900875"/>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 S P A IT20108922 CSNE</a:t>
            </a:r>
          </a:p>
        </p:txBody>
      </p:sp>
      <p:sp>
        <p:nvSpPr>
          <p:cNvPr id="12" name="TextBox 12"/>
          <p:cNvSpPr txBox="1"/>
          <p:nvPr/>
        </p:nvSpPr>
        <p:spPr>
          <a:xfrm>
            <a:off x="7137727" y="2981202"/>
            <a:ext cx="7591130" cy="1976503"/>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dirty="0">
                <a:solidFill>
                  <a:srgbClr val="000000"/>
                </a:solidFill>
                <a:latin typeface="DM Sans"/>
              </a:rPr>
              <a:t>Enhance the Accuracy of Current Model.</a:t>
            </a:r>
          </a:p>
          <a:p>
            <a:pPr marL="595270" lvl="1" indent="-297635" algn="just">
              <a:lnSpc>
                <a:spcPts val="3860"/>
              </a:lnSpc>
              <a:buFont typeface="Arial"/>
              <a:buChar char="•"/>
            </a:pPr>
            <a:r>
              <a:rPr lang="en-US" sz="2757" spc="44" dirty="0">
                <a:solidFill>
                  <a:srgbClr val="000000"/>
                </a:solidFill>
                <a:latin typeface="DM Sans"/>
              </a:rPr>
              <a:t>Reducing the detection time.</a:t>
            </a:r>
          </a:p>
          <a:p>
            <a:pPr marL="595270" lvl="1" indent="-297635" algn="just">
              <a:lnSpc>
                <a:spcPts val="3860"/>
              </a:lnSpc>
              <a:buFont typeface="Arial"/>
              <a:buChar char="•"/>
            </a:pPr>
            <a:r>
              <a:rPr lang="en-US" sz="2757" spc="44" dirty="0">
                <a:solidFill>
                  <a:srgbClr val="000000"/>
                </a:solidFill>
                <a:latin typeface="DM Sans"/>
              </a:rPr>
              <a:t>Configure alerts to users.</a:t>
            </a:r>
          </a:p>
          <a:p>
            <a:pPr algn="just">
              <a:lnSpc>
                <a:spcPts val="3860"/>
              </a:lnSpc>
            </a:pPr>
            <a:endParaRPr lang="en-US" sz="2757" spc="44" dirty="0">
              <a:solidFill>
                <a:srgbClr val="000000"/>
              </a:solidFill>
              <a:latin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351203" y="1430276"/>
            <a:ext cx="7310546" cy="248596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9991869" y="4372409"/>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5" name="Picture 15"/>
          <p:cNvPicPr>
            <a:picLocks noChangeAspect="1"/>
          </p:cNvPicPr>
          <p:nvPr/>
        </p:nvPicPr>
        <p:blipFill>
          <a:blip r:embed="rId4"/>
          <a:srcRect/>
          <a:stretch>
            <a:fillRect/>
          </a:stretch>
        </p:blipFill>
        <p:spPr>
          <a:xfrm>
            <a:off x="7796553" y="3208969"/>
            <a:ext cx="9462747" cy="6049331"/>
          </a:xfrm>
          <a:prstGeom prst="rect">
            <a:avLst/>
          </a:prstGeom>
        </p:spPr>
      </p:pic>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251706" y="1807179"/>
            <a:ext cx="18595401" cy="3352560"/>
          </a:xfrm>
          <a:prstGeom prst="rect">
            <a:avLst/>
          </a:prstGeom>
        </p:spPr>
        <p:txBody>
          <a:bodyPr lIns="0" tIns="0" rIns="0" bIns="0" rtlCol="0" anchor="t">
            <a:spAutoFit/>
          </a:bodyPr>
          <a:lstStyle/>
          <a:p>
            <a:pPr marL="622747" lvl="1" indent="-311374" algn="just">
              <a:lnSpc>
                <a:spcPts val="4038"/>
              </a:lnSpc>
              <a:buFont typeface="Arial"/>
              <a:buChar char="•"/>
            </a:pPr>
            <a:r>
              <a:rPr lang="en-US" sz="2884">
                <a:solidFill>
                  <a:srgbClr val="000000"/>
                </a:solidFill>
                <a:latin typeface="DM Sans"/>
              </a:rPr>
              <a:t>A Comprehensive Survey of IoT Security: Threats, Vulnerabilities, and Solutions" by S. Sicari et al.</a:t>
            </a:r>
          </a:p>
          <a:p>
            <a:pPr marL="622747" lvl="1" indent="-311374" algn="just">
              <a:lnSpc>
                <a:spcPts val="4038"/>
              </a:lnSpc>
              <a:buFont typeface="Arial"/>
              <a:buChar char="•"/>
            </a:pPr>
            <a:r>
              <a:rPr lang="en-US" sz="2884">
                <a:solidFill>
                  <a:srgbClr val="000000"/>
                </a:solidFill>
                <a:latin typeface="DM Sans"/>
              </a:rPr>
              <a:t>"Securing the Internet of Things: A Survey on Current Challenges and Solutions" by M. Al-Fuqaha et al.</a:t>
            </a:r>
          </a:p>
          <a:p>
            <a:pPr marL="622747" lvl="1" indent="-311374" algn="just">
              <a:lnSpc>
                <a:spcPts val="4038"/>
              </a:lnSpc>
              <a:buFont typeface="Arial"/>
              <a:buChar char="•"/>
            </a:pPr>
            <a:r>
              <a:rPr lang="en-US" sz="2884">
                <a:solidFill>
                  <a:srgbClr val="000000"/>
                </a:solidFill>
                <a:latin typeface="DM Sans"/>
              </a:rPr>
              <a:t>"Security and Privacy Challenges in the Internet of Things" by R. Roman et al.</a:t>
            </a:r>
          </a:p>
          <a:p>
            <a:pPr marL="622747" lvl="1" indent="-311374" algn="just">
              <a:lnSpc>
                <a:spcPts val="4038"/>
              </a:lnSpc>
              <a:buFont typeface="Arial"/>
              <a:buChar char="•"/>
            </a:pPr>
            <a:r>
              <a:rPr lang="en-US" sz="2884">
                <a:solidFill>
                  <a:srgbClr val="000000"/>
                </a:solidFill>
                <a:latin typeface="DM Sans"/>
              </a:rPr>
              <a:t>"IoT Security: Review, Blockchain Solutions, and Open Challenges"</a:t>
            </a:r>
          </a:p>
          <a:p>
            <a:pPr marL="622747" lvl="1" indent="-311374" algn="just">
              <a:lnSpc>
                <a:spcPts val="4038"/>
              </a:lnSpc>
              <a:buFont typeface="Arial"/>
              <a:buChar char="•"/>
            </a:pPr>
            <a:r>
              <a:rPr lang="en-US" sz="2884">
                <a:solidFill>
                  <a:srgbClr val="000000"/>
                </a:solidFill>
                <a:latin typeface="DM Sans"/>
              </a:rPr>
              <a:t>"Blockchain-based Security and Privacy Framework for Smart Homes" by S. K. Das et al.</a:t>
            </a:r>
          </a:p>
          <a:p>
            <a:pPr algn="just">
              <a:lnSpc>
                <a:spcPts val="3338"/>
              </a:lnSpc>
            </a:pPr>
            <a:endParaRPr lang="en-US" sz="2884">
              <a:solidFill>
                <a:srgbClr val="000000"/>
              </a:solidFill>
              <a:latin typeface="DM Sans"/>
            </a:endParaRPr>
          </a:p>
          <a:p>
            <a:pPr algn="just">
              <a:lnSpc>
                <a:spcPts val="3338"/>
              </a:lnSpc>
            </a:pPr>
            <a:endParaRPr lang="en-US" sz="2884">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00415"/>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ENABLE ELECTRIC HAZARD-FREE ENVIRONMENT IN A MODERN HOUSE.</a:t>
            </a:r>
          </a:p>
        </p:txBody>
      </p:sp>
      <p:grpSp>
        <p:nvGrpSpPr>
          <p:cNvPr id="11" name="Group 11"/>
          <p:cNvGrpSpPr>
            <a:grpSpLocks noChangeAspect="1"/>
          </p:cNvGrpSpPr>
          <p:nvPr/>
        </p:nvGrpSpPr>
        <p:grpSpPr>
          <a:xfrm>
            <a:off x="13804763" y="245527"/>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17" b="-11837"/>
              </a:stretch>
            </a:blipFill>
          </p:spPr>
          <p:txBody>
            <a:bodyPr/>
            <a:lstStyle/>
            <a:p>
              <a:endParaRPr lang="en-US"/>
            </a:p>
          </p:txBody>
        </p:sp>
      </p:grpSp>
      <p:sp>
        <p:nvSpPr>
          <p:cNvPr id="13" name="TextBox 13"/>
          <p:cNvSpPr txBox="1"/>
          <p:nvPr/>
        </p:nvSpPr>
        <p:spPr>
          <a:xfrm>
            <a:off x="2840077" y="7731385"/>
            <a:ext cx="3996153"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a:t>
            </a:r>
          </a:p>
        </p:txBody>
      </p:sp>
      <p:sp>
        <p:nvSpPr>
          <p:cNvPr id="14" name="TextBox 14"/>
          <p:cNvSpPr txBox="1"/>
          <p:nvPr/>
        </p:nvSpPr>
        <p:spPr>
          <a:xfrm>
            <a:off x="3463748" y="863531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IT20182182</a:t>
            </a:r>
          </a:p>
          <a:p>
            <a:pPr algn="ctr">
              <a:lnSpc>
                <a:spcPts val="2456"/>
              </a:lnSpc>
            </a:pPr>
            <a:r>
              <a:rPr lang="en-US" sz="2384">
                <a:solidFill>
                  <a:srgbClr val="000000"/>
                </a:solidFill>
                <a:latin typeface="League Spartan"/>
              </a:rPr>
              <a:t>CSNE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904369" y="7949845"/>
            <a:ext cx="477195" cy="1259963"/>
          </a:xfrm>
          <a:prstGeom prst="rect">
            <a:avLst/>
          </a:prstGeom>
        </p:spPr>
      </p:pic>
      <p:sp>
        <p:nvSpPr>
          <p:cNvPr id="16" name="TextBox 16"/>
          <p:cNvSpPr txBox="1"/>
          <p:nvPr/>
        </p:nvSpPr>
        <p:spPr>
          <a:xfrm>
            <a:off x="1772948" y="3356194"/>
            <a:ext cx="7791010" cy="4527599"/>
          </a:xfrm>
          <a:prstGeom prst="rect">
            <a:avLst/>
          </a:prstGeom>
        </p:spPr>
        <p:txBody>
          <a:bodyPr lIns="0" tIns="0" rIns="0" bIns="0" rtlCol="0" anchor="t">
            <a:spAutoFit/>
          </a:bodyPr>
          <a:lstStyle/>
          <a:p>
            <a:pPr marL="620296" lvl="1" indent="-310148" algn="just">
              <a:lnSpc>
                <a:spcPts val="4022"/>
              </a:lnSpc>
              <a:buFont typeface="Arial"/>
              <a:buChar char="•"/>
            </a:pPr>
            <a:r>
              <a:rPr lang="en-US" sz="2873">
                <a:solidFill>
                  <a:srgbClr val="000000"/>
                </a:solidFill>
                <a:latin typeface="DM Sans Bold"/>
              </a:rPr>
              <a:t>Providing a smart plug base to the home environment for security</a:t>
            </a:r>
          </a:p>
          <a:p>
            <a:pPr marL="620296" lvl="1" indent="-310148" algn="just">
              <a:lnSpc>
                <a:spcPts val="4022"/>
              </a:lnSpc>
              <a:buFont typeface="Arial"/>
              <a:buChar char="•"/>
            </a:pPr>
            <a:r>
              <a:rPr lang="en-US" sz="2873">
                <a:solidFill>
                  <a:srgbClr val="000000"/>
                </a:solidFill>
                <a:latin typeface="DM Sans Bold"/>
              </a:rPr>
              <a:t>Monitor the motions, LP Gas leak, current, and unique voiceand can control </a:t>
            </a:r>
          </a:p>
          <a:p>
            <a:pPr marL="620296" lvl="1" indent="-310148" algn="just">
              <a:lnSpc>
                <a:spcPts val="4022"/>
              </a:lnSpc>
              <a:buFont typeface="Arial"/>
              <a:buChar char="•"/>
            </a:pPr>
            <a:r>
              <a:rPr lang="en-US" sz="2873">
                <a:solidFill>
                  <a:srgbClr val="000000"/>
                </a:solidFill>
                <a:latin typeface="DM Sans Bold"/>
              </a:rPr>
              <a:t>Smart plugs for home appliances can reduce electricity wastage.</a:t>
            </a:r>
          </a:p>
          <a:p>
            <a:pPr marL="620296" lvl="1" indent="-310148" algn="just">
              <a:lnSpc>
                <a:spcPts val="4022"/>
              </a:lnSpc>
              <a:buFont typeface="Arial"/>
              <a:buChar char="•"/>
            </a:pPr>
            <a:r>
              <a:rPr lang="en-US" sz="2873">
                <a:solidFill>
                  <a:srgbClr val="000000"/>
                </a:solidFill>
                <a:latin typeface="DM Sans Bold"/>
              </a:rPr>
              <a:t>Provides protection for home and household electrical appliances</a:t>
            </a:r>
          </a:p>
        </p:txBody>
      </p:sp>
      <p:sp>
        <p:nvSpPr>
          <p:cNvPr id="17" name="TextBox 17"/>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4655390" y="1587997"/>
            <a:ext cx="7639414" cy="7857317"/>
          </a:xfrm>
          <a:prstGeom prst="rect">
            <a:avLst/>
          </a:prstGeom>
        </p:spPr>
      </p:pic>
      <p:sp>
        <p:nvSpPr>
          <p:cNvPr id="13" name="TextBox 13"/>
          <p:cNvSpPr txBox="1"/>
          <p:nvPr/>
        </p:nvSpPr>
        <p:spPr>
          <a:xfrm>
            <a:off x="4182391" y="849769"/>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GAP</a:t>
            </a:r>
          </a:p>
        </p:txBody>
      </p:sp>
      <p:sp>
        <p:nvSpPr>
          <p:cNvPr id="14" name="TextBox 14"/>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4" name="Group 4"/>
          <p:cNvGrpSpPr/>
          <p:nvPr/>
        </p:nvGrpSpPr>
        <p:grpSpPr>
          <a:xfrm>
            <a:off x="14253859" y="10639"/>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4" name="Picture 14"/>
          <p:cNvPicPr>
            <a:picLocks noChangeAspect="1"/>
          </p:cNvPicPr>
          <p:nvPr/>
        </p:nvPicPr>
        <p:blipFill>
          <a:blip r:embed="rId4"/>
          <a:srcRect l="4864" r="4864"/>
          <a:stretch>
            <a:fillRect/>
          </a:stretch>
        </p:blipFill>
        <p:spPr>
          <a:xfrm>
            <a:off x="10341858" y="5314020"/>
            <a:ext cx="7340841" cy="4404832"/>
          </a:xfrm>
          <a:prstGeom prst="rect">
            <a:avLst/>
          </a:prstGeom>
        </p:spPr>
      </p:pic>
      <p:sp>
        <p:nvSpPr>
          <p:cNvPr id="15" name="TextBox 15"/>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MAIN OBJECTIVE</a:t>
            </a:r>
          </a:p>
        </p:txBody>
      </p:sp>
      <p:sp>
        <p:nvSpPr>
          <p:cNvPr id="16" name="TextBox 16"/>
          <p:cNvSpPr txBox="1"/>
          <p:nvPr/>
        </p:nvSpPr>
        <p:spPr>
          <a:xfrm>
            <a:off x="1602061" y="4461097"/>
            <a:ext cx="8151752" cy="2830479"/>
          </a:xfrm>
          <a:prstGeom prst="rect">
            <a:avLst/>
          </a:prstGeom>
        </p:spPr>
        <p:txBody>
          <a:bodyPr lIns="0" tIns="0" rIns="0" bIns="0" rtlCol="0" anchor="t">
            <a:spAutoFit/>
          </a:bodyPr>
          <a:lstStyle/>
          <a:p>
            <a:pPr marL="877376" lvl="1" indent="-438688" algn="just">
              <a:lnSpc>
                <a:spcPts val="5689"/>
              </a:lnSpc>
              <a:buFont typeface="Arial"/>
              <a:buChar char="•"/>
            </a:pPr>
            <a:r>
              <a:rPr lang="en-US" sz="4063">
                <a:solidFill>
                  <a:srgbClr val="000000"/>
                </a:solidFill>
                <a:latin typeface="DM Sans Bold"/>
              </a:rPr>
              <a:t>Enable electric hazard free environment in a modern house.</a:t>
            </a:r>
          </a:p>
          <a:p>
            <a:pPr algn="just">
              <a:lnSpc>
                <a:spcPts val="5689"/>
              </a:lnSpc>
            </a:pPr>
            <a:endParaRPr lang="en-US" sz="4063">
              <a:solidFill>
                <a:srgbClr val="000000"/>
              </a:solidFill>
              <a:latin typeface="DM Sans Bold"/>
            </a:endParaRPr>
          </a:p>
        </p:txBody>
      </p:sp>
      <p:sp>
        <p:nvSpPr>
          <p:cNvPr id="17" name="TextBox 17"/>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2881428" y="2511651"/>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1" name="TextBox 11"/>
          <p:cNvSpPr txBox="1"/>
          <p:nvPr/>
        </p:nvSpPr>
        <p:spPr>
          <a:xfrm>
            <a:off x="4519720" y="4533937"/>
            <a:ext cx="9425732" cy="4221820"/>
          </a:xfrm>
          <a:prstGeom prst="rect">
            <a:avLst/>
          </a:prstGeom>
        </p:spPr>
        <p:txBody>
          <a:bodyPr lIns="0" tIns="0" rIns="0" bIns="0" rtlCol="0" anchor="t">
            <a:spAutoFit/>
          </a:bodyPr>
          <a:lstStyle/>
          <a:p>
            <a:pPr marL="645970" lvl="1" indent="-322985" algn="just">
              <a:lnSpc>
                <a:spcPts val="4188"/>
              </a:lnSpc>
              <a:buFont typeface="Arial"/>
              <a:buChar char="•"/>
            </a:pPr>
            <a:r>
              <a:rPr lang="en-US" sz="2991">
                <a:solidFill>
                  <a:srgbClr val="000000"/>
                </a:solidFill>
                <a:latin typeface="DM Sans Bold"/>
              </a:rPr>
              <a:t>Detect the unique voice command and turn on/off the plug base</a:t>
            </a:r>
          </a:p>
          <a:p>
            <a:pPr marL="645970" lvl="1" indent="-322985" algn="just">
              <a:lnSpc>
                <a:spcPts val="4188"/>
              </a:lnSpc>
              <a:buFont typeface="Arial"/>
              <a:buChar char="•"/>
            </a:pPr>
            <a:r>
              <a:rPr lang="en-US" sz="2991">
                <a:solidFill>
                  <a:srgbClr val="000000"/>
                </a:solidFill>
                <a:latin typeface="DM Sans Bold"/>
              </a:rPr>
              <a:t>Detect the motions and turn off the plug base if there is no motions</a:t>
            </a:r>
          </a:p>
          <a:p>
            <a:pPr marL="645970" lvl="1" indent="-322985" algn="just">
              <a:lnSpc>
                <a:spcPts val="4188"/>
              </a:lnSpc>
              <a:buFont typeface="Arial"/>
              <a:buChar char="•"/>
            </a:pPr>
            <a:r>
              <a:rPr lang="en-US" sz="2991">
                <a:solidFill>
                  <a:srgbClr val="000000"/>
                </a:solidFill>
                <a:latin typeface="DM Sans Bold"/>
              </a:rPr>
              <a:t>Detect the LP Gas and turn off the plug base</a:t>
            </a:r>
          </a:p>
          <a:p>
            <a:pPr marL="645970" lvl="1" indent="-322985" algn="just">
              <a:lnSpc>
                <a:spcPts val="4188"/>
              </a:lnSpc>
              <a:buFont typeface="Arial"/>
              <a:buChar char="•"/>
            </a:pPr>
            <a:r>
              <a:rPr lang="en-US" sz="2991">
                <a:solidFill>
                  <a:srgbClr val="000000"/>
                </a:solidFill>
                <a:latin typeface="DM Sans Bold"/>
              </a:rPr>
              <a:t>Detect the unique voice command and turn on/off the plug base</a:t>
            </a:r>
          </a:p>
          <a:p>
            <a:pPr algn="just">
              <a:lnSpc>
                <a:spcPts val="4188"/>
              </a:lnSpc>
            </a:pPr>
            <a:endParaRPr lang="en-US" sz="2991">
              <a:solidFill>
                <a:srgbClr val="000000"/>
              </a:solidFill>
              <a:latin typeface="DM Sans Bold"/>
            </a:endParaRPr>
          </a:p>
        </p:txBody>
      </p:sp>
      <p:sp>
        <p:nvSpPr>
          <p:cNvPr id="12" name="TextBox 12"/>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INTRODUCTION CONT.</a:t>
            </a:r>
          </a:p>
        </p:txBody>
      </p:sp>
      <p:grpSp>
        <p:nvGrpSpPr>
          <p:cNvPr id="5" name="Group 5"/>
          <p:cNvGrpSpPr/>
          <p:nvPr/>
        </p:nvGrpSpPr>
        <p:grpSpPr>
          <a:xfrm>
            <a:off x="13967221" y="3412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l="22188" r="22188"/>
            <a:stretch>
              <a:fillRect/>
            </a:stretch>
          </p:blipFill>
          <p:spPr>
            <a:xfrm>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602061" y="4324784"/>
            <a:ext cx="8389808" cy="4366198"/>
          </a:xfrm>
          <a:prstGeom prst="rect">
            <a:avLst/>
          </a:prstGeom>
        </p:spPr>
        <p:txBody>
          <a:bodyPr lIns="0" tIns="0" rIns="0" bIns="0" rtlCol="0" anchor="t">
            <a:spAutoFit/>
          </a:bodyPr>
          <a:lstStyle/>
          <a:p>
            <a:pPr marL="534880" lvl="1" indent="-267440">
              <a:lnSpc>
                <a:spcPts val="3468"/>
              </a:lnSpc>
              <a:buFont typeface="Arial"/>
              <a:buChar char="•"/>
            </a:pPr>
            <a:r>
              <a:rPr lang="en-US" sz="2477">
                <a:solidFill>
                  <a:srgbClr val="000000"/>
                </a:solidFill>
                <a:latin typeface="DM Sans"/>
              </a:rPr>
              <a:t>Typical security systems for modern homes are built on static rules and thresholds that can be easily gotten around by knowledgeable burglars. </a:t>
            </a:r>
          </a:p>
          <a:p>
            <a:pPr marL="534880" lvl="1" indent="-267440">
              <a:lnSpc>
                <a:spcPts val="3468"/>
              </a:lnSpc>
              <a:buFont typeface="Arial"/>
              <a:buChar char="•"/>
            </a:pPr>
            <a:r>
              <a:rPr lang="en-US" sz="2477">
                <a:solidFill>
                  <a:srgbClr val="000000"/>
                </a:solidFill>
                <a:latin typeface="DM Sans"/>
              </a:rPr>
              <a:t>Also, the application of such measures may result in erroneous alarms, which could be annoying for homeowners. </a:t>
            </a:r>
          </a:p>
          <a:p>
            <a:pPr marL="534880" lvl="1" indent="-267440">
              <a:lnSpc>
                <a:spcPts val="3468"/>
              </a:lnSpc>
              <a:buFont typeface="Arial"/>
              <a:buChar char="•"/>
            </a:pPr>
            <a:r>
              <a:rPr lang="en-US" sz="2477">
                <a:solidFill>
                  <a:srgbClr val="000000"/>
                </a:solidFill>
                <a:latin typeface="DM Sans"/>
              </a:rPr>
              <a:t>To better protect against threats and reduce false alarms, smart home concept needs to take a much more sophisticated and adaptive approach.</a:t>
            </a:r>
          </a:p>
          <a:p>
            <a:pPr algn="r">
              <a:lnSpc>
                <a:spcPts val="3468"/>
              </a:lnSpc>
            </a:pPr>
            <a:endParaRPr lang="en-US" sz="2477">
              <a:solidFill>
                <a:srgbClr val="000000"/>
              </a:solidFill>
              <a:latin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6" name="TextBox 6"/>
          <p:cNvSpPr txBox="1"/>
          <p:nvPr/>
        </p:nvSpPr>
        <p:spPr>
          <a:xfrm>
            <a:off x="1422132" y="2082569"/>
            <a:ext cx="11369528" cy="935897"/>
          </a:xfrm>
          <a:prstGeom prst="rect">
            <a:avLst/>
          </a:prstGeom>
        </p:spPr>
        <p:txBody>
          <a:bodyPr wrap="square" lIns="0" tIns="0" rIns="0" bIns="0" rtlCol="0" anchor="t">
            <a:spAutoFit/>
          </a:bodyPr>
          <a:lstStyle/>
          <a:p>
            <a:pPr algn="r">
              <a:lnSpc>
                <a:spcPts val="7032"/>
              </a:lnSpc>
            </a:pPr>
            <a:r>
              <a:rPr lang="en-US" sz="6828" dirty="0">
                <a:solidFill>
                  <a:srgbClr val="000000"/>
                </a:solidFill>
                <a:latin typeface="League Spartan"/>
              </a:rPr>
              <a:t>RESEARCH QUESTIONS</a:t>
            </a:r>
          </a:p>
        </p:txBody>
      </p:sp>
      <p:grpSp>
        <p:nvGrpSpPr>
          <p:cNvPr id="7" name="Group 7"/>
          <p:cNvGrpSpPr/>
          <p:nvPr/>
        </p:nvGrpSpPr>
        <p:grpSpPr>
          <a:xfrm>
            <a:off x="10046669" y="5544451"/>
            <a:ext cx="6494042" cy="3035376"/>
            <a:chOff x="0" y="0"/>
            <a:chExt cx="8658723" cy="4047167"/>
          </a:xfrm>
        </p:grpSpPr>
        <p:pic>
          <p:nvPicPr>
            <p:cNvPr id="8" name="Picture 8"/>
            <p:cNvPicPr>
              <a:picLocks noChangeAspect="1"/>
            </p:cNvPicPr>
            <p:nvPr/>
          </p:nvPicPr>
          <p:blipFill>
            <a:blip r:embed="rId2"/>
            <a:srcRect t="8452" b="8452"/>
            <a:stretch>
              <a:fillRect/>
            </a:stretch>
          </p:blipFill>
          <p:spPr>
            <a:xfrm>
              <a:off x="0" y="0"/>
              <a:ext cx="8658723" cy="4047167"/>
            </a:xfrm>
            <a:prstGeom prst="rect">
              <a:avLst/>
            </a:prstGeom>
          </p:spPr>
        </p:pic>
      </p:grpSp>
      <p:grpSp>
        <p:nvGrpSpPr>
          <p:cNvPr id="9" name="Group 9"/>
          <p:cNvGrpSpPr/>
          <p:nvPr/>
        </p:nvGrpSpPr>
        <p:grpSpPr>
          <a:xfrm>
            <a:off x="-46444" y="8818424"/>
            <a:ext cx="1468576" cy="146857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1" name="Group 11"/>
          <p:cNvGrpSpPr/>
          <p:nvPr/>
        </p:nvGrpSpPr>
        <p:grpSpPr>
          <a:xfrm>
            <a:off x="17151703" y="0"/>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464515" y="8188443"/>
            <a:ext cx="477195" cy="1259963"/>
          </a:xfrm>
          <a:prstGeom prst="rect">
            <a:avLst/>
          </a:prstGeom>
        </p:spPr>
      </p:pic>
      <p:sp>
        <p:nvSpPr>
          <p:cNvPr id="14" name="TextBox 14"/>
          <p:cNvSpPr txBox="1"/>
          <p:nvPr/>
        </p:nvSpPr>
        <p:spPr>
          <a:xfrm>
            <a:off x="1772948" y="3365719"/>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1028700" y="2269225"/>
            <a:ext cx="7766896" cy="4885185"/>
          </a:xfrm>
          <a:prstGeom prst="rect">
            <a:avLst/>
          </a:prstGeom>
        </p:spPr>
      </p:pic>
      <p:sp>
        <p:nvSpPr>
          <p:cNvPr id="13" name="TextBox 13"/>
          <p:cNvSpPr txBox="1"/>
          <p:nvPr/>
        </p:nvSpPr>
        <p:spPr>
          <a:xfrm>
            <a:off x="9144000" y="2978908"/>
            <a:ext cx="84125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SOLUTION</a:t>
            </a:r>
          </a:p>
        </p:txBody>
      </p:sp>
      <p:sp>
        <p:nvSpPr>
          <p:cNvPr id="14" name="TextBox 14"/>
          <p:cNvSpPr txBox="1"/>
          <p:nvPr/>
        </p:nvSpPr>
        <p:spPr>
          <a:xfrm>
            <a:off x="9363918" y="4730984"/>
            <a:ext cx="7972742" cy="3059284"/>
          </a:xfrm>
          <a:prstGeom prst="rect">
            <a:avLst/>
          </a:prstGeom>
        </p:spPr>
        <p:txBody>
          <a:bodyPr lIns="0" tIns="0" rIns="0" bIns="0" rtlCol="0" anchor="t">
            <a:spAutoFit/>
          </a:bodyPr>
          <a:lstStyle/>
          <a:p>
            <a:pPr marL="632751" lvl="1" indent="-316376" algn="just">
              <a:lnSpc>
                <a:spcPts val="4103"/>
              </a:lnSpc>
              <a:buFont typeface="Arial"/>
              <a:buChar char="•"/>
            </a:pPr>
            <a:r>
              <a:rPr lang="en-US" sz="2930">
                <a:solidFill>
                  <a:srgbClr val="000000"/>
                </a:solidFill>
                <a:latin typeface="DM Sans Bold"/>
              </a:rPr>
              <a:t>How to turn off the plug using voice?</a:t>
            </a:r>
          </a:p>
          <a:p>
            <a:pPr marL="632751" lvl="1" indent="-316376" algn="just">
              <a:lnSpc>
                <a:spcPts val="4103"/>
              </a:lnSpc>
              <a:buFont typeface="Arial"/>
              <a:buChar char="•"/>
            </a:pPr>
            <a:r>
              <a:rPr lang="en-US" sz="2930">
                <a:solidFill>
                  <a:srgbClr val="000000"/>
                </a:solidFill>
                <a:latin typeface="DM Sans Bold"/>
              </a:rPr>
              <a:t>How to reduce electricity wastage?</a:t>
            </a:r>
          </a:p>
          <a:p>
            <a:pPr marL="632751" lvl="1" indent="-316376" algn="just">
              <a:lnSpc>
                <a:spcPts val="4103"/>
              </a:lnSpc>
              <a:buFont typeface="Arial"/>
              <a:buChar char="•"/>
            </a:pPr>
            <a:r>
              <a:rPr lang="en-US" sz="2930">
                <a:solidFill>
                  <a:srgbClr val="000000"/>
                </a:solidFill>
                <a:latin typeface="DM Sans Bold"/>
              </a:rPr>
              <a:t>How to do everyday household chores efficiently, easily and quickly?</a:t>
            </a:r>
          </a:p>
          <a:p>
            <a:pPr marL="632751" lvl="1" indent="-316376" algn="just">
              <a:lnSpc>
                <a:spcPts val="4103"/>
              </a:lnSpc>
              <a:buFont typeface="Arial"/>
              <a:buChar char="•"/>
            </a:pPr>
            <a:r>
              <a:rPr lang="en-US" sz="2930">
                <a:solidFill>
                  <a:srgbClr val="000000"/>
                </a:solidFill>
                <a:latin typeface="DM Sans Bold"/>
              </a:rPr>
              <a:t>How to protect yourself from fire in household work?</a:t>
            </a: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grpSp>
        <p:nvGrpSpPr>
          <p:cNvPr id="15" name="Group 15"/>
          <p:cNvGrpSpPr/>
          <p:nvPr/>
        </p:nvGrpSpPr>
        <p:grpSpPr>
          <a:xfrm>
            <a:off x="6781800" y="-22086"/>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sp>
        <p:nvSpPr>
          <p:cNvPr id="17" name="TextBox 17"/>
          <p:cNvSpPr txBox="1"/>
          <p:nvPr/>
        </p:nvSpPr>
        <p:spPr>
          <a:xfrm>
            <a:off x="1844384" y="4144550"/>
            <a:ext cx="7769641" cy="4022946"/>
          </a:xfrm>
          <a:prstGeom prst="rect">
            <a:avLst/>
          </a:prstGeom>
        </p:spPr>
        <p:txBody>
          <a:bodyPr lIns="0" tIns="0" rIns="0" bIns="0" rtlCol="0" anchor="t">
            <a:spAutoFit/>
          </a:bodyPr>
          <a:lstStyle/>
          <a:p>
            <a:pPr marL="618832" lvl="1" indent="-309416" algn="just">
              <a:lnSpc>
                <a:spcPts val="4012"/>
              </a:lnSpc>
              <a:buFont typeface="Arial"/>
              <a:buChar char="•"/>
            </a:pPr>
            <a:r>
              <a:rPr lang="en-US" sz="2866">
                <a:solidFill>
                  <a:srgbClr val="000000"/>
                </a:solidFill>
                <a:latin typeface="DM Sans Bold"/>
              </a:rPr>
              <a:t>Step 1 – Monitor the motions, LP Gas leak, current, and unique voice</a:t>
            </a:r>
          </a:p>
          <a:p>
            <a:pPr marL="618832" lvl="1" indent="-309416" algn="just">
              <a:lnSpc>
                <a:spcPts val="4012"/>
              </a:lnSpc>
              <a:buFont typeface="Arial"/>
              <a:buChar char="•"/>
            </a:pPr>
            <a:r>
              <a:rPr lang="en-US" sz="2866">
                <a:solidFill>
                  <a:srgbClr val="000000"/>
                </a:solidFill>
                <a:latin typeface="DM Sans Bold"/>
              </a:rPr>
              <a:t>Step 2 – Detect the if no motion, LP Gas leak and voice</a:t>
            </a:r>
          </a:p>
          <a:p>
            <a:pPr marL="618832" lvl="1" indent="-309416" algn="just">
              <a:lnSpc>
                <a:spcPts val="4012"/>
              </a:lnSpc>
              <a:buFont typeface="Arial"/>
              <a:buChar char="•"/>
            </a:pPr>
            <a:r>
              <a:rPr lang="en-US" sz="2866">
                <a:solidFill>
                  <a:srgbClr val="000000"/>
                </a:solidFill>
                <a:latin typeface="DM Sans Bold"/>
              </a:rPr>
              <a:t>Step 3 – If it’s detected turn off the plug base</a:t>
            </a:r>
          </a:p>
          <a:p>
            <a:pPr marL="618832" lvl="1" indent="-309416" algn="just">
              <a:lnSpc>
                <a:spcPts val="4012"/>
              </a:lnSpc>
              <a:buFont typeface="Arial"/>
              <a:buChar char="•"/>
            </a:pPr>
            <a:r>
              <a:rPr lang="en-US" sz="2866">
                <a:solidFill>
                  <a:srgbClr val="000000"/>
                </a:solidFill>
                <a:latin typeface="DM Sans Bold"/>
              </a:rPr>
              <a:t>Step 4 – end of the process send a SMS to the house owner</a:t>
            </a:r>
          </a:p>
        </p:txBody>
      </p:sp>
      <p:sp>
        <p:nvSpPr>
          <p:cNvPr id="18" name="TextBox 18"/>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64" y="6400731"/>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t="131" b="131"/>
          <a:stretch>
            <a:fillRect/>
          </a:stretch>
        </p:blipFill>
        <p:spPr>
          <a:xfrm>
            <a:off x="3486367" y="1517815"/>
            <a:ext cx="10865944" cy="7905500"/>
          </a:xfrm>
          <a:prstGeom prst="rect">
            <a:avLst/>
          </a:prstGeom>
        </p:spPr>
      </p:pic>
      <p:sp>
        <p:nvSpPr>
          <p:cNvPr id="11" name="TextBox 11"/>
          <p:cNvSpPr txBox="1"/>
          <p:nvPr/>
        </p:nvSpPr>
        <p:spPr>
          <a:xfrm>
            <a:off x="1028700" y="540989"/>
            <a:ext cx="10591015"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METHODOLOGY CONT.</a:t>
            </a:r>
          </a:p>
        </p:txBody>
      </p:sp>
      <p:sp>
        <p:nvSpPr>
          <p:cNvPr id="12" name="TextBox 12"/>
          <p:cNvSpPr txBox="1"/>
          <p:nvPr/>
        </p:nvSpPr>
        <p:spPr>
          <a:xfrm>
            <a:off x="146438" y="9563100"/>
            <a:ext cx="8997562" cy="685528"/>
          </a:xfrm>
          <a:prstGeom prst="rect">
            <a:avLst/>
          </a:prstGeom>
        </p:spPr>
        <p:txBody>
          <a:bodyPr lIns="0" tIns="0" rIns="0" bIns="0" rtlCol="0" anchor="t">
            <a:spAutoFit/>
          </a:bodyPr>
          <a:lstStyle/>
          <a:p>
            <a:pPr algn="just">
              <a:lnSpc>
                <a:spcPts val="2970"/>
              </a:lnSpc>
            </a:pPr>
            <a:endParaRPr dirty="0"/>
          </a:p>
          <a:p>
            <a:pPr algn="ctr">
              <a:lnSpc>
                <a:spcPts val="2456"/>
              </a:lnSpc>
            </a:pPr>
            <a:r>
              <a:rPr lang="en-US" sz="2384" dirty="0">
                <a:solidFill>
                  <a:srgbClr val="000000"/>
                </a:solidFill>
                <a:latin typeface="League Spartan"/>
              </a:rPr>
              <a:t> Kodikara R.K. IT20182182 CSNE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48" y="1136297"/>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0" y="704119"/>
            <a:ext cx="14600629" cy="2709225"/>
          </a:xfrm>
          <a:prstGeom prst="rect">
            <a:avLst/>
          </a:prstGeom>
        </p:spPr>
        <p:txBody>
          <a:bodyPr lIns="0" tIns="0" rIns="0" bIns="0" rtlCol="0" anchor="t">
            <a:spAutoFit/>
          </a:bodyPr>
          <a:lstStyle/>
          <a:p>
            <a:pPr algn="r">
              <a:lnSpc>
                <a:spcPts val="7032"/>
              </a:lnSpc>
            </a:pPr>
            <a:r>
              <a:rPr lang="en-US" sz="6828" dirty="0">
                <a:solidFill>
                  <a:srgbClr val="000000"/>
                </a:solidFill>
                <a:latin typeface="League Spartan"/>
              </a:rPr>
              <a:t>FUNCTIONAL &amp; NON-FUNCTIONAL REQUIREMENTS</a:t>
            </a:r>
          </a:p>
          <a:p>
            <a:pPr algn="r">
              <a:lnSpc>
                <a:spcPts val="7032"/>
              </a:lnSpc>
            </a:pPr>
            <a:endParaRPr lang="en-US" sz="6828" dirty="0">
              <a:solidFill>
                <a:srgbClr val="000000"/>
              </a:solidFill>
              <a:latin typeface="League Spartan"/>
            </a:endParaRP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772948" y="3346669"/>
            <a:ext cx="5212160" cy="4630539"/>
          </a:xfrm>
          <a:prstGeom prst="rect">
            <a:avLst/>
          </a:prstGeom>
        </p:spPr>
        <p:txBody>
          <a:bodyPr lIns="0" tIns="0" rIns="0" bIns="0" rtlCol="0" anchor="t">
            <a:spAutoFit/>
          </a:bodyPr>
          <a:lstStyle/>
          <a:p>
            <a:pPr algn="just">
              <a:lnSpc>
                <a:spcPts val="4648"/>
              </a:lnSpc>
            </a:pPr>
            <a:r>
              <a:rPr lang="en-US" sz="3320">
                <a:solidFill>
                  <a:srgbClr val="000000"/>
                </a:solidFill>
                <a:latin typeface="DM Sans Bold"/>
              </a:rPr>
              <a:t>Functional</a:t>
            </a:r>
          </a:p>
          <a:p>
            <a:pPr algn="just">
              <a:lnSpc>
                <a:spcPts val="4648"/>
              </a:lnSpc>
            </a:pPr>
            <a:endParaRPr lang="en-US" sz="3320">
              <a:solidFill>
                <a:srgbClr val="000000"/>
              </a:solidFill>
              <a:latin typeface="DM Sans Bold"/>
            </a:endParaRPr>
          </a:p>
          <a:p>
            <a:pPr marL="716855" lvl="1" indent="-358427" algn="just">
              <a:lnSpc>
                <a:spcPts val="4648"/>
              </a:lnSpc>
              <a:buFont typeface="Arial"/>
              <a:buChar char="•"/>
            </a:pPr>
            <a:r>
              <a:rPr lang="en-US" sz="3320">
                <a:solidFill>
                  <a:srgbClr val="000000"/>
                </a:solidFill>
                <a:latin typeface="DM Sans"/>
              </a:rPr>
              <a:t> Voice detection </a:t>
            </a:r>
          </a:p>
          <a:p>
            <a:pPr marL="716855" lvl="1" indent="-358427" algn="just">
              <a:lnSpc>
                <a:spcPts val="4648"/>
              </a:lnSpc>
              <a:buFont typeface="Arial"/>
              <a:buChar char="•"/>
            </a:pPr>
            <a:r>
              <a:rPr lang="en-US" sz="3320">
                <a:solidFill>
                  <a:srgbClr val="000000"/>
                </a:solidFill>
                <a:latin typeface="DM Sans"/>
              </a:rPr>
              <a:t> Motion detection </a:t>
            </a:r>
          </a:p>
          <a:p>
            <a:pPr marL="716855" lvl="1" indent="-358427" algn="just">
              <a:lnSpc>
                <a:spcPts val="4648"/>
              </a:lnSpc>
              <a:buFont typeface="Arial"/>
              <a:buChar char="•"/>
            </a:pPr>
            <a:r>
              <a:rPr lang="en-US" sz="3320">
                <a:solidFill>
                  <a:srgbClr val="000000"/>
                </a:solidFill>
                <a:latin typeface="DM Sans"/>
              </a:rPr>
              <a:t> LP gas detection</a:t>
            </a:r>
          </a:p>
          <a:p>
            <a:pPr marL="716855" lvl="1" indent="-358427" algn="just">
              <a:lnSpc>
                <a:spcPts val="4648"/>
              </a:lnSpc>
              <a:buFont typeface="Arial"/>
              <a:buChar char="•"/>
            </a:pPr>
            <a:r>
              <a:rPr lang="en-US" sz="3320">
                <a:solidFill>
                  <a:srgbClr val="000000"/>
                </a:solidFill>
                <a:latin typeface="DM Sans"/>
              </a:rPr>
              <a:t> Monitor the Current</a:t>
            </a:r>
          </a:p>
          <a:p>
            <a:pPr marL="716855" lvl="1" indent="-358427" algn="just">
              <a:lnSpc>
                <a:spcPts val="4648"/>
              </a:lnSpc>
              <a:buFont typeface="Arial"/>
              <a:buChar char="•"/>
            </a:pPr>
            <a:r>
              <a:rPr lang="en-US" sz="3320">
                <a:solidFill>
                  <a:srgbClr val="000000"/>
                </a:solidFill>
                <a:latin typeface="DM Sans"/>
              </a:rPr>
              <a:t> usage</a:t>
            </a:r>
          </a:p>
          <a:p>
            <a:pPr algn="just">
              <a:lnSpc>
                <a:spcPts val="4648"/>
              </a:lnSpc>
            </a:pPr>
            <a:endParaRPr lang="en-US" sz="3320">
              <a:solidFill>
                <a:srgbClr val="000000"/>
              </a:solidFill>
              <a:latin typeface="DM Sans"/>
            </a:endParaRPr>
          </a:p>
        </p:txBody>
      </p:sp>
      <p:sp>
        <p:nvSpPr>
          <p:cNvPr id="11" name="TextBox 11"/>
          <p:cNvSpPr txBox="1"/>
          <p:nvPr/>
        </p:nvSpPr>
        <p:spPr>
          <a:xfrm>
            <a:off x="9144000" y="3346669"/>
            <a:ext cx="9144000" cy="3513591"/>
          </a:xfrm>
          <a:prstGeom prst="rect">
            <a:avLst/>
          </a:prstGeom>
        </p:spPr>
        <p:txBody>
          <a:bodyPr wrap="square" lIns="0" tIns="0" rIns="0" bIns="0" rtlCol="0" anchor="t">
            <a:spAutoFit/>
          </a:bodyPr>
          <a:lstStyle/>
          <a:p>
            <a:pPr algn="just">
              <a:lnSpc>
                <a:spcPts val="4648"/>
              </a:lnSpc>
            </a:pPr>
            <a:r>
              <a:rPr lang="en-US" sz="3320" dirty="0">
                <a:solidFill>
                  <a:srgbClr val="000000"/>
                </a:solidFill>
                <a:latin typeface="DM Sans Bold"/>
              </a:rPr>
              <a:t>Non-Functional</a:t>
            </a:r>
          </a:p>
          <a:p>
            <a:pPr algn="just">
              <a:lnSpc>
                <a:spcPts val="4648"/>
              </a:lnSpc>
            </a:pPr>
            <a:endParaRPr lang="en-US" sz="3320" dirty="0">
              <a:solidFill>
                <a:srgbClr val="000000"/>
              </a:solidFill>
              <a:latin typeface="DM Sans Bold"/>
            </a:endParaRPr>
          </a:p>
          <a:p>
            <a:pPr marL="716855" lvl="1" indent="-358427" algn="just">
              <a:lnSpc>
                <a:spcPts val="4648"/>
              </a:lnSpc>
              <a:buFont typeface="Arial"/>
              <a:buChar char="•"/>
            </a:pPr>
            <a:r>
              <a:rPr lang="en-US" sz="3320" dirty="0">
                <a:solidFill>
                  <a:srgbClr val="000000"/>
                </a:solidFill>
                <a:latin typeface="DM Sans"/>
              </a:rPr>
              <a:t> Protect household appliances </a:t>
            </a:r>
          </a:p>
          <a:p>
            <a:pPr marL="716855" lvl="1" indent="-358427" algn="just">
              <a:lnSpc>
                <a:spcPts val="4648"/>
              </a:lnSpc>
              <a:buFont typeface="Arial"/>
              <a:buChar char="•"/>
            </a:pPr>
            <a:r>
              <a:rPr lang="en-US" sz="3320" dirty="0">
                <a:solidFill>
                  <a:srgbClr val="000000"/>
                </a:solidFill>
                <a:latin typeface="DM Sans"/>
              </a:rPr>
              <a:t> Reliable </a:t>
            </a:r>
          </a:p>
          <a:p>
            <a:pPr marL="716855" lvl="1" indent="-358427" algn="just">
              <a:lnSpc>
                <a:spcPts val="4648"/>
              </a:lnSpc>
              <a:buFont typeface="Arial"/>
              <a:buChar char="•"/>
            </a:pPr>
            <a:r>
              <a:rPr lang="en-US" sz="3320" dirty="0">
                <a:solidFill>
                  <a:srgbClr val="000000"/>
                </a:solidFill>
                <a:latin typeface="DM Sans"/>
              </a:rPr>
              <a:t> Available</a:t>
            </a:r>
          </a:p>
          <a:p>
            <a:pPr algn="just">
              <a:lnSpc>
                <a:spcPts val="4648"/>
              </a:lnSpc>
            </a:pPr>
            <a:endParaRPr lang="en-US" sz="3320" dirty="0">
              <a:solidFill>
                <a:srgbClr val="000000"/>
              </a:solidFill>
              <a:latin typeface="DM Sans"/>
            </a:endParaRPr>
          </a:p>
        </p:txBody>
      </p:sp>
      <p:sp>
        <p:nvSpPr>
          <p:cNvPr id="12" name="TextBox 12"/>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txBody>
            <a:bodyPr/>
            <a:lstStyle/>
            <a:p>
              <a:endParaRPr lang="en-US"/>
            </a:p>
          </p:txBody>
        </p:sp>
      </p:grpSp>
      <p:grpSp>
        <p:nvGrpSpPr>
          <p:cNvPr id="4" name="Group 4"/>
          <p:cNvGrpSpPr/>
          <p:nvPr/>
        </p:nvGrpSpPr>
        <p:grpSpPr>
          <a:xfrm>
            <a:off x="15402596" y="1006094"/>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2592185" y="3008477"/>
            <a:ext cx="5895030" cy="6249823"/>
          </a:xfrm>
          <a:prstGeom prst="rect">
            <a:avLst/>
          </a:prstGeom>
        </p:spPr>
      </p:pic>
      <p:sp>
        <p:nvSpPr>
          <p:cNvPr id="13" name="TextBox 13"/>
          <p:cNvSpPr txBox="1"/>
          <p:nvPr/>
        </p:nvSpPr>
        <p:spPr>
          <a:xfrm>
            <a:off x="9144000" y="1351950"/>
            <a:ext cx="84125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TECHNOLOGIES TO BE USED</a:t>
            </a:r>
          </a:p>
        </p:txBody>
      </p:sp>
      <p:sp>
        <p:nvSpPr>
          <p:cNvPr id="14" name="TextBox 14"/>
          <p:cNvSpPr txBox="1"/>
          <p:nvPr/>
        </p:nvSpPr>
        <p:spPr>
          <a:xfrm>
            <a:off x="9468290" y="3600426"/>
            <a:ext cx="6720241" cy="4999250"/>
          </a:xfrm>
          <a:prstGeom prst="rect">
            <a:avLst/>
          </a:prstGeom>
        </p:spPr>
        <p:txBody>
          <a:bodyPr lIns="0" tIns="0" rIns="0" bIns="0" rtlCol="0" anchor="t">
            <a:spAutoFit/>
          </a:bodyPr>
          <a:lstStyle/>
          <a:p>
            <a:pPr marL="765077" lvl="1" indent="-382539" algn="just">
              <a:lnSpc>
                <a:spcPts val="4961"/>
              </a:lnSpc>
              <a:buFont typeface="Arial"/>
              <a:buChar char="•"/>
            </a:pPr>
            <a:r>
              <a:rPr lang="en-US" sz="3543">
                <a:solidFill>
                  <a:srgbClr val="000000"/>
                </a:solidFill>
                <a:latin typeface="DM Sans Bold"/>
              </a:rPr>
              <a:t>Machine Learning (ML)</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Internet of Things (IoT) </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Python</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Arduino</a:t>
            </a:r>
          </a:p>
          <a:p>
            <a:pPr algn="just">
              <a:lnSpc>
                <a:spcPts val="4961"/>
              </a:lnSpc>
            </a:pPr>
            <a:endParaRPr lang="en-US" sz="3543">
              <a:solidFill>
                <a:srgbClr val="000000"/>
              </a:solidFill>
              <a:latin typeface="DM Sans Bold"/>
            </a:endParaRP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087600" y="0"/>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747375" y="776215"/>
            <a:ext cx="12534900" cy="760401"/>
          </a:xfrm>
          <a:prstGeom prst="rect">
            <a:avLst/>
          </a:prstGeom>
        </p:spPr>
        <p:txBody>
          <a:bodyPr wrap="square" lIns="0" tIns="0" rIns="0" bIns="0" rtlCol="0" anchor="t">
            <a:spAutoFit/>
          </a:bodyPr>
          <a:lstStyle/>
          <a:p>
            <a:pPr>
              <a:lnSpc>
                <a:spcPts val="5682"/>
              </a:lnSpc>
            </a:pPr>
            <a:r>
              <a:rPr lang="en-US" sz="5516" dirty="0">
                <a:solidFill>
                  <a:srgbClr val="000000"/>
                </a:solidFill>
                <a:latin typeface="League Spartan"/>
              </a:rPr>
              <a:t>CURRENT PROJECT PROGRESS</a:t>
            </a: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
        <p:nvSpPr>
          <p:cNvPr id="12" name="TextBox 12"/>
          <p:cNvSpPr txBox="1"/>
          <p:nvPr/>
        </p:nvSpPr>
        <p:spPr>
          <a:xfrm>
            <a:off x="7137726" y="2981202"/>
            <a:ext cx="7949873" cy="1476366"/>
          </a:xfrm>
          <a:prstGeom prst="rect">
            <a:avLst/>
          </a:prstGeom>
        </p:spPr>
        <p:txBody>
          <a:bodyPr wrap="square" lIns="0" tIns="0" rIns="0" bIns="0" rtlCol="0" anchor="t">
            <a:spAutoFit/>
          </a:bodyPr>
          <a:lstStyle/>
          <a:p>
            <a:pPr marL="595270" lvl="1" indent="-297635" algn="just">
              <a:lnSpc>
                <a:spcPts val="3860"/>
              </a:lnSpc>
              <a:buFont typeface="Arial"/>
              <a:buChar char="•"/>
            </a:pPr>
            <a:r>
              <a:rPr lang="en-US" sz="2757" dirty="0">
                <a:solidFill>
                  <a:srgbClr val="000000"/>
                </a:solidFill>
                <a:latin typeface="DM Sans"/>
              </a:rPr>
              <a:t>Motion detection of the module</a:t>
            </a:r>
          </a:p>
          <a:p>
            <a:pPr marL="595270" lvl="1" indent="-297635" algn="just">
              <a:lnSpc>
                <a:spcPts val="3860"/>
              </a:lnSpc>
              <a:buFont typeface="Arial"/>
              <a:buChar char="•"/>
            </a:pPr>
            <a:r>
              <a:rPr lang="en-US" sz="2757" dirty="0">
                <a:solidFill>
                  <a:srgbClr val="000000"/>
                </a:solidFill>
                <a:latin typeface="DM Sans"/>
              </a:rPr>
              <a:t>Gas detection of the module</a:t>
            </a:r>
          </a:p>
          <a:p>
            <a:pPr marL="595270" lvl="1" indent="-297635" algn="just">
              <a:lnSpc>
                <a:spcPts val="3860"/>
              </a:lnSpc>
              <a:buFont typeface="Arial"/>
              <a:buChar char="•"/>
            </a:pPr>
            <a:r>
              <a:rPr lang="en-US" sz="2757" dirty="0">
                <a:solidFill>
                  <a:srgbClr val="000000"/>
                </a:solidFill>
                <a:latin typeface="DM Sans"/>
              </a:rPr>
              <a:t>Voice control</a:t>
            </a:r>
          </a:p>
        </p:txBody>
      </p:sp>
      <p:sp>
        <p:nvSpPr>
          <p:cNvPr id="13" name="TextBox 13"/>
          <p:cNvSpPr txBox="1"/>
          <p:nvPr/>
        </p:nvSpPr>
        <p:spPr>
          <a:xfrm>
            <a:off x="2616969" y="3120265"/>
            <a:ext cx="1734379" cy="831959"/>
          </a:xfrm>
          <a:prstGeom prst="rect">
            <a:avLst/>
          </a:prstGeom>
        </p:spPr>
        <p:txBody>
          <a:bodyPr lIns="0" tIns="0" rIns="0" bIns="0" rtlCol="0" anchor="t">
            <a:spAutoFit/>
          </a:bodyPr>
          <a:lstStyle/>
          <a:p>
            <a:pPr algn="just">
              <a:lnSpc>
                <a:spcPts val="6799"/>
              </a:lnSpc>
            </a:pPr>
            <a:r>
              <a:rPr lang="en-US" sz="4857" dirty="0">
                <a:solidFill>
                  <a:srgbClr val="000000"/>
                </a:solidFill>
                <a:latin typeface="DM Sans Bold"/>
              </a:rPr>
              <a:t>90%</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27"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884035" y="2908919"/>
            <a:ext cx="9500871" cy="6317673"/>
          </a:xfrm>
          <a:prstGeom prst="rect">
            <a:avLst/>
          </a:prstGeom>
        </p:spPr>
      </p:pic>
      <p:sp>
        <p:nvSpPr>
          <p:cNvPr id="11" name="TextBox 11"/>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1198680" y="3747463"/>
            <a:ext cx="6060620" cy="2406468"/>
          </a:xfrm>
          <a:prstGeom prst="rect">
            <a:avLst/>
          </a:prstGeom>
        </p:spPr>
        <p:txBody>
          <a:bodyPr lIns="0" tIns="0" rIns="0" bIns="0" rtlCol="0" anchor="t">
            <a:spAutoFit/>
          </a:bodyPr>
          <a:lstStyle/>
          <a:p>
            <a:pPr algn="just">
              <a:lnSpc>
                <a:spcPts val="3860"/>
              </a:lnSpc>
            </a:pPr>
            <a:r>
              <a:rPr lang="en-US" sz="2757">
                <a:solidFill>
                  <a:srgbClr val="000000"/>
                </a:solidFill>
                <a:latin typeface="DM Sans"/>
              </a:rPr>
              <a:t>The sensors required for this module are already taken. As shown in this image, they are attached but not assembled. Arduino code is coded to some extent.</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5" y="63938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9096713" y="1613828"/>
            <a:ext cx="8162587" cy="7851362"/>
          </a:xfrm>
          <a:prstGeom prst="rect">
            <a:avLst/>
          </a:prstGeom>
        </p:spPr>
      </p:pic>
      <p:pic>
        <p:nvPicPr>
          <p:cNvPr id="11" name="Picture 11"/>
          <p:cNvPicPr>
            <a:picLocks noChangeAspect="1"/>
          </p:cNvPicPr>
          <p:nvPr/>
        </p:nvPicPr>
        <p:blipFill>
          <a:blip r:embed="rId5"/>
          <a:srcRect l="4136" r="4136"/>
          <a:stretch>
            <a:fillRect/>
          </a:stretch>
        </p:blipFill>
        <p:spPr>
          <a:xfrm>
            <a:off x="146438" y="1695956"/>
            <a:ext cx="8770044" cy="6904447"/>
          </a:xfrm>
          <a:prstGeom prst="rect">
            <a:avLst/>
          </a:prstGeom>
        </p:spPr>
      </p:pic>
      <p:sp>
        <p:nvSpPr>
          <p:cNvPr id="12" name="TextBox 12"/>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6062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
        <p:nvSpPr>
          <p:cNvPr id="12" name="TextBox 12"/>
          <p:cNvSpPr txBox="1"/>
          <p:nvPr/>
        </p:nvSpPr>
        <p:spPr>
          <a:xfrm>
            <a:off x="7137727" y="2981202"/>
            <a:ext cx="7591130" cy="1976503"/>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dirty="0">
                <a:solidFill>
                  <a:srgbClr val="000000"/>
                </a:solidFill>
                <a:latin typeface="DM Sans"/>
              </a:rPr>
              <a:t>Include the O2 sensor and the code</a:t>
            </a:r>
          </a:p>
          <a:p>
            <a:pPr marL="595270" lvl="1" indent="-297635" algn="just">
              <a:lnSpc>
                <a:spcPts val="3860"/>
              </a:lnSpc>
              <a:buFont typeface="Arial"/>
              <a:buChar char="•"/>
            </a:pPr>
            <a:r>
              <a:rPr lang="en-US" sz="2757" spc="44" dirty="0">
                <a:solidFill>
                  <a:srgbClr val="000000"/>
                </a:solidFill>
                <a:latin typeface="DM Sans"/>
              </a:rPr>
              <a:t>Update the code </a:t>
            </a:r>
          </a:p>
          <a:p>
            <a:pPr marL="595270" lvl="1" indent="-297635" algn="just">
              <a:lnSpc>
                <a:spcPts val="3860"/>
              </a:lnSpc>
              <a:buFont typeface="Arial"/>
              <a:buChar char="•"/>
            </a:pPr>
            <a:r>
              <a:rPr lang="en-US" sz="2757" spc="44" dirty="0">
                <a:solidFill>
                  <a:srgbClr val="000000"/>
                </a:solidFill>
                <a:latin typeface="DM Sans"/>
              </a:rPr>
              <a:t>Assemble the module</a:t>
            </a:r>
          </a:p>
          <a:p>
            <a:pPr algn="just">
              <a:lnSpc>
                <a:spcPts val="3860"/>
              </a:lnSpc>
            </a:pPr>
            <a:endParaRPr lang="en-US" sz="2757" spc="44" dirty="0">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816" y="6328785"/>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0" y="770937"/>
            <a:ext cx="8702567" cy="8745126"/>
            <a:chOff x="0" y="0"/>
            <a:chExt cx="11603423" cy="11660168"/>
          </a:xfrm>
        </p:grpSpPr>
        <p:pic>
          <p:nvPicPr>
            <p:cNvPr id="5" name="Picture 5"/>
            <p:cNvPicPr>
              <a:picLocks noChangeAspect="1"/>
            </p:cNvPicPr>
            <p:nvPr/>
          </p:nvPicPr>
          <p:blipFill>
            <a:blip r:embed="rId2"/>
            <a:srcRect l="243" r="243"/>
            <a:stretch>
              <a:fillRect/>
            </a:stretch>
          </p:blipFill>
          <p:spPr>
            <a:xfrm>
              <a:off x="0" y="0"/>
              <a:ext cx="11603423" cy="11660168"/>
            </a:xfrm>
            <a:prstGeom prst="rect">
              <a:avLst/>
            </a:prstGeom>
          </p:spPr>
        </p:pic>
      </p:grpSp>
      <p:grpSp>
        <p:nvGrpSpPr>
          <p:cNvPr id="6" name="Group 6"/>
          <p:cNvGrpSpPr/>
          <p:nvPr/>
        </p:nvGrpSpPr>
        <p:grpSpPr>
          <a:xfrm>
            <a:off x="15694680" y="222611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75418" y="887833"/>
            <a:ext cx="477195" cy="125996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590064" y="8596611"/>
            <a:ext cx="477195" cy="1259963"/>
          </a:xfrm>
          <a:prstGeom prst="rect">
            <a:avLst/>
          </a:prstGeom>
        </p:spPr>
      </p:pic>
      <p:sp>
        <p:nvSpPr>
          <p:cNvPr id="12" name="TextBox 12"/>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SOLUTION</a:t>
            </a:r>
          </a:p>
        </p:txBody>
      </p:sp>
      <p:sp>
        <p:nvSpPr>
          <p:cNvPr id="13" name="TextBox 13"/>
          <p:cNvSpPr txBox="1"/>
          <p:nvPr/>
        </p:nvSpPr>
        <p:spPr>
          <a:xfrm>
            <a:off x="9911979" y="7955067"/>
            <a:ext cx="7197987" cy="601398"/>
          </a:xfrm>
          <a:prstGeom prst="rect">
            <a:avLst/>
          </a:prstGeom>
        </p:spPr>
        <p:txBody>
          <a:bodyPr lIns="0" tIns="0" rIns="0" bIns="0" rtlCol="0" anchor="t">
            <a:spAutoFit/>
          </a:bodyPr>
          <a:lstStyle/>
          <a:p>
            <a:pPr>
              <a:lnSpc>
                <a:spcPts val="2335"/>
              </a:lnSpc>
              <a:spcBef>
                <a:spcPct val="0"/>
              </a:spcBef>
            </a:pPr>
            <a:r>
              <a:rPr lang="en-US" sz="2267">
                <a:solidFill>
                  <a:srgbClr val="A9FF47"/>
                </a:solidFill>
                <a:latin typeface="DM Sans Bold"/>
              </a:rPr>
              <a:t>SMART HOME ENVIRONMENT MONITORING AND INTELLIGENT ANTI-THEFT ALARMING SYSTEM</a:t>
            </a:r>
          </a:p>
        </p:txBody>
      </p:sp>
      <p:sp>
        <p:nvSpPr>
          <p:cNvPr id="14" name="TextBox 14"/>
          <p:cNvSpPr txBox="1"/>
          <p:nvPr/>
        </p:nvSpPr>
        <p:spPr>
          <a:xfrm>
            <a:off x="9106985" y="4093308"/>
            <a:ext cx="9181015" cy="3255515"/>
          </a:xfrm>
          <a:prstGeom prst="rect">
            <a:avLst/>
          </a:prstGeom>
        </p:spPr>
        <p:txBody>
          <a:bodyPr lIns="0" tIns="0" rIns="0" bIns="0" rtlCol="0" anchor="t">
            <a:spAutoFit/>
          </a:bodyPr>
          <a:lstStyle/>
          <a:p>
            <a:pPr marL="503072" lvl="1" indent="-251536">
              <a:lnSpc>
                <a:spcPts val="3262"/>
              </a:lnSpc>
              <a:buFont typeface="Arial"/>
              <a:buChar char="•"/>
            </a:pPr>
            <a:r>
              <a:rPr lang="en-US" sz="2330">
                <a:solidFill>
                  <a:srgbClr val="000000"/>
                </a:solidFill>
                <a:latin typeface="DM Sans Bold"/>
              </a:rPr>
              <a:t>This cyber threat free ML powered system will monitor the behaviors &amp; Voice patterns of the visitors as well as the Environment</a:t>
            </a:r>
          </a:p>
          <a:p>
            <a:pPr marL="503072" lvl="1" indent="-251536">
              <a:lnSpc>
                <a:spcPts val="3262"/>
              </a:lnSpc>
              <a:buFont typeface="Arial"/>
              <a:buChar char="•"/>
            </a:pPr>
            <a:r>
              <a:rPr lang="en-US" sz="2330">
                <a:solidFill>
                  <a:srgbClr val="000000"/>
                </a:solidFill>
                <a:latin typeface="DM Sans Bold"/>
              </a:rPr>
              <a:t>To overcome these difficulties, Anomaly detection can be introduced.</a:t>
            </a:r>
          </a:p>
          <a:p>
            <a:pPr marL="503072" lvl="1" indent="-251536">
              <a:lnSpc>
                <a:spcPts val="3262"/>
              </a:lnSpc>
              <a:buFont typeface="Arial"/>
              <a:buChar char="•"/>
            </a:pPr>
            <a:r>
              <a:rPr lang="en-US" sz="2330">
                <a:solidFill>
                  <a:srgbClr val="000000"/>
                </a:solidFill>
                <a:latin typeface="DM Sans Bold"/>
              </a:rPr>
              <a:t>Unusual events, such as strange sounds or movements, and deviations from what is expected can be detected using anomaly detection.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246931" y="3810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grpSp>
        <p:nvGrpSpPr>
          <p:cNvPr id="2" name="Group 2"/>
          <p:cNvGrpSpPr/>
          <p:nvPr/>
        </p:nvGrpSpPr>
        <p:grpSpPr>
          <a:xfrm>
            <a:off x="428467" y="635732"/>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412471" y="1052900"/>
            <a:ext cx="1401951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7" name="Group 7"/>
          <p:cNvGrpSpPr/>
          <p:nvPr/>
        </p:nvGrpSpPr>
        <p:grpSpPr>
          <a:xfrm>
            <a:off x="15448498" y="7743018"/>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852291" y="-169430"/>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txBody>
            <a:bodyPr/>
            <a:lstStyle/>
            <a:p>
              <a:endParaRPr lang="en-US"/>
            </a:p>
          </p:txBody>
        </p:sp>
      </p:grpSp>
      <p:pic>
        <p:nvPicPr>
          <p:cNvPr id="13" name="Picture 13"/>
          <p:cNvPicPr>
            <a:picLocks noChangeAspect="1"/>
          </p:cNvPicPr>
          <p:nvPr/>
        </p:nvPicPr>
        <p:blipFill>
          <a:blip r:embed="rId4"/>
          <a:srcRect r="958"/>
          <a:stretch>
            <a:fillRect/>
          </a:stretch>
        </p:blipFill>
        <p:spPr>
          <a:xfrm>
            <a:off x="821435" y="1902189"/>
            <a:ext cx="15279071" cy="7794546"/>
          </a:xfrm>
          <a:prstGeom prst="rect">
            <a:avLst/>
          </a:prstGeom>
        </p:spPr>
      </p:pic>
      <p:sp>
        <p:nvSpPr>
          <p:cNvPr id="14" name="TextBox 14"/>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687844" y="1874608"/>
            <a:ext cx="17032007" cy="8369060"/>
          </a:xfrm>
          <a:prstGeom prst="rect">
            <a:avLst/>
          </a:prstGeom>
        </p:spPr>
        <p:txBody>
          <a:bodyPr lIns="0" tIns="0" rIns="0" bIns="0" rtlCol="0" anchor="t">
            <a:spAutoFit/>
          </a:bodyPr>
          <a:lstStyle/>
          <a:p>
            <a:pPr algn="just">
              <a:lnSpc>
                <a:spcPts val="3338"/>
              </a:lnSpc>
            </a:pPr>
            <a:r>
              <a:rPr lang="en-US" sz="2384">
                <a:solidFill>
                  <a:srgbClr val="000000"/>
                </a:solidFill>
                <a:latin typeface="DM Sans"/>
              </a:rPr>
              <a:t>[1] P. S. Y. Vaishnavi S. Gunge, "Smart Home Automation: A Literature Review," Computer Applications, pp. 06-10, 2016. </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[2] J. Vanus, T. Novak, J. Koziorek, J. Konecny, and R. Hrbac, “The proposal model of energy savings of lighting systems in the smart home care,” IFAC proc. vol., vol. 46, no. 28, pp. 411–415, 2013.</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[3] Researchgate.net. [Online]. Available: https://www.researchgate.net/publication/251838675_The_development_of_smart_switch_system_for_the_automation_system_in_power_utilities. [Accessed: 18-Aug-2022].</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 [4] V. R. D.Ganga, "IoT based Vibration Analytics of Electrical," pp. 01-12, 2017. </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[5] T. S. Gunawan et al., “Prototype design of smart home system using Internet of Things,” Indones. j. electr. eng.comput. sci., vol. 7, no. 1, p. 107, 2017.</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[6] D. S. T. A. K. Md. Yaseen, "IoT based condition monitoring of generators and predictive maintenance," IEEE, Coimbatore, 2017.</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 [7] T. N. J. K. J. K. R. H. J. Vanus, "The Proposal Model of Energy Savings of Lighting Systems in the Smart Home," Department of Cybernetics andBiomedical Engineering, VSB TU Ostrava, elkeKarlovice, Czech Republic, 2013.</a:t>
            </a:r>
          </a:p>
          <a:p>
            <a:pPr algn="just">
              <a:lnSpc>
                <a:spcPts val="3338"/>
              </a:lnSpc>
            </a:pPr>
            <a:endParaRPr lang="en-US" sz="2384">
              <a:solidFill>
                <a:srgbClr val="000000"/>
              </a:solidFill>
              <a:latin typeface="DM Sans"/>
            </a:endParaRP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sp>
        <p:nvSpPr>
          <p:cNvPr id="4" name="TextBox 4"/>
          <p:cNvSpPr txBox="1"/>
          <p:nvPr/>
        </p:nvSpPr>
        <p:spPr>
          <a:xfrm>
            <a:off x="8913448" y="672924"/>
            <a:ext cx="7940528" cy="270922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PROJECT PROGRESS COMPLETION</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10" name="Picture 10"/>
          <p:cNvPicPr>
            <a:picLocks noChangeAspect="1"/>
          </p:cNvPicPr>
          <p:nvPr/>
        </p:nvPicPr>
        <p:blipFill>
          <a:blip r:embed="rId4"/>
          <a:srcRect/>
          <a:stretch>
            <a:fillRect/>
          </a:stretch>
        </p:blipFill>
        <p:spPr>
          <a:xfrm>
            <a:off x="687844" y="3119530"/>
            <a:ext cx="9844559" cy="643318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55397"/>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1695830" y="3737767"/>
            <a:ext cx="14013475" cy="4862636"/>
          </a:xfrm>
          <a:prstGeom prst="rect">
            <a:avLst/>
          </a:prstGeom>
        </p:spPr>
      </p:pic>
      <p:sp>
        <p:nvSpPr>
          <p:cNvPr id="11" name="TextBox 11"/>
          <p:cNvSpPr txBox="1"/>
          <p:nvPr/>
        </p:nvSpPr>
        <p:spPr>
          <a:xfrm>
            <a:off x="3037214" y="1904622"/>
            <a:ext cx="8407398"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COMMERCIALIZATION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txBody>
            <a:bodyPr/>
            <a:lstStyle/>
            <a:p>
              <a:endParaRPr lang="en-US"/>
            </a:p>
          </p:txBody>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4920956" y="4951220"/>
            <a:ext cx="7955134" cy="1190970"/>
          </a:xfrm>
          <a:prstGeom prst="rect">
            <a:avLst/>
          </a:prstGeom>
        </p:spPr>
        <p:txBody>
          <a:bodyPr lIns="0" tIns="0" rIns="0" bIns="0" rtlCol="0" anchor="t">
            <a:spAutoFit/>
          </a:bodyPr>
          <a:lstStyle/>
          <a:p>
            <a:pPr>
              <a:lnSpc>
                <a:spcPts val="9093"/>
              </a:lnSpc>
            </a:pPr>
            <a:r>
              <a:rPr lang="en-US" sz="8828">
                <a:solidFill>
                  <a:srgbClr val="000000"/>
                </a:solidFill>
                <a:latin typeface="League Spartan Bold Italics"/>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txBody>
            <a:bodyPr/>
            <a:lstStyle/>
            <a:p>
              <a:endParaRPr lang="en-US"/>
            </a:p>
          </p:txBody>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18031" r="18031"/>
            <a:stretch>
              <a:fillRect/>
            </a:stretch>
          </p:blipFill>
          <p:spPr>
            <a:xfrm>
              <a:off x="0" y="0"/>
              <a:ext cx="8658723" cy="8737033"/>
            </a:xfrm>
            <a:prstGeom prst="rect">
              <a:avLst/>
            </a:prstGeom>
          </p:spPr>
        </p:pic>
      </p:grpSp>
      <p:grpSp>
        <p:nvGrpSpPr>
          <p:cNvPr id="6" name="Group 6"/>
          <p:cNvGrpSpPr/>
          <p:nvPr/>
        </p:nvGrpSpPr>
        <p:grpSpPr>
          <a:xfrm>
            <a:off x="1928120" y="957523"/>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8" name="Group 8"/>
          <p:cNvGrpSpPr/>
          <p:nvPr/>
        </p:nvGrpSpPr>
        <p:grpSpPr>
          <a:xfrm>
            <a:off x="9332414" y="7543026"/>
            <a:ext cx="6735381" cy="2009686"/>
            <a:chOff x="0" y="0"/>
            <a:chExt cx="8980508" cy="2679582"/>
          </a:xfrm>
        </p:grpSpPr>
        <p:pic>
          <p:nvPicPr>
            <p:cNvPr id="9" name="Picture 9"/>
            <p:cNvPicPr>
              <a:picLocks noChangeAspect="1"/>
            </p:cNvPicPr>
            <p:nvPr/>
          </p:nvPicPr>
          <p:blipFill>
            <a:blip r:embed="rId3"/>
            <a:srcRect t="23477" b="23477"/>
            <a:stretch>
              <a:fillRect/>
            </a:stretch>
          </p:blipFill>
          <p:spPr>
            <a:xfrm>
              <a:off x="0" y="0"/>
              <a:ext cx="8980508" cy="2679582"/>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txBody>
            <a:bodyPr/>
            <a:lstStyle/>
            <a:p>
              <a:endParaRPr lang="en-US"/>
            </a:p>
          </p:txBody>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txBody>
            <a:bodyPr/>
            <a:lstStyle/>
            <a:p>
              <a:endParaRPr lang="en-US"/>
            </a:p>
          </p:txBody>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2085735" y="1455265"/>
            <a:ext cx="7940528" cy="928470"/>
          </a:xfrm>
          <a:prstGeom prst="rect">
            <a:avLst/>
          </a:prstGeom>
        </p:spPr>
        <p:txBody>
          <a:bodyPr lIns="0" tIns="0" rIns="0" bIns="0" rtlCol="0" anchor="t">
            <a:spAutoFit/>
          </a:bodyPr>
          <a:lstStyle/>
          <a:p>
            <a:pPr>
              <a:lnSpc>
                <a:spcPts val="7032"/>
              </a:lnSpc>
            </a:pPr>
            <a:r>
              <a:rPr lang="en-US" sz="6828">
                <a:solidFill>
                  <a:srgbClr val="151F28"/>
                </a:solidFill>
                <a:latin typeface="League Spartan"/>
              </a:rPr>
              <a:t>OBJECTIVES</a:t>
            </a:r>
          </a:p>
        </p:txBody>
      </p:sp>
      <p:sp>
        <p:nvSpPr>
          <p:cNvPr id="16" name="TextBox 16"/>
          <p:cNvSpPr txBox="1"/>
          <p:nvPr/>
        </p:nvSpPr>
        <p:spPr>
          <a:xfrm>
            <a:off x="1225416" y="3764379"/>
            <a:ext cx="8445768" cy="356319"/>
          </a:xfrm>
          <a:prstGeom prst="rect">
            <a:avLst/>
          </a:prstGeom>
        </p:spPr>
        <p:txBody>
          <a:bodyPr lIns="0" tIns="0" rIns="0" bIns="0" rtlCol="0" anchor="t">
            <a:spAutoFit/>
          </a:bodyPr>
          <a:lstStyle/>
          <a:p>
            <a:pPr algn="ctr">
              <a:lnSpc>
                <a:spcPts val="2772"/>
              </a:lnSpc>
              <a:spcBef>
                <a:spcPct val="0"/>
              </a:spcBef>
            </a:pPr>
            <a:r>
              <a:rPr lang="en-US" sz="2691">
                <a:solidFill>
                  <a:srgbClr val="151F28"/>
                </a:solidFill>
                <a:latin typeface="League Spartan"/>
              </a:rPr>
              <a:t> MAIN OBJECTIVE</a:t>
            </a:r>
          </a:p>
        </p:txBody>
      </p:sp>
      <p:sp>
        <p:nvSpPr>
          <p:cNvPr id="17" name="TextBox 17"/>
          <p:cNvSpPr txBox="1"/>
          <p:nvPr/>
        </p:nvSpPr>
        <p:spPr>
          <a:xfrm>
            <a:off x="1143475" y="4363847"/>
            <a:ext cx="8609650" cy="2436365"/>
          </a:xfrm>
          <a:prstGeom prst="rect">
            <a:avLst/>
          </a:prstGeom>
        </p:spPr>
        <p:txBody>
          <a:bodyPr lIns="0" tIns="0" rIns="0" bIns="0" rtlCol="0" anchor="t">
            <a:spAutoFit/>
          </a:bodyPr>
          <a:lstStyle/>
          <a:p>
            <a:pPr marL="503072" lvl="1" indent="-251536">
              <a:lnSpc>
                <a:spcPts val="3262"/>
              </a:lnSpc>
              <a:buFont typeface="Arial"/>
              <a:buChar char="•"/>
            </a:pPr>
            <a:r>
              <a:rPr lang="en-US" sz="2330">
                <a:solidFill>
                  <a:srgbClr val="000000"/>
                </a:solidFill>
                <a:latin typeface="DM Sans Bold"/>
              </a:rPr>
              <a:t>Create a cyber-threat free fully functioning smart home monitoring and an anti-theft system with enhanced physical security through behavior pattern and voice pattern monitoring and energy saving and protective plug bases.</a:t>
            </a:r>
          </a:p>
          <a:p>
            <a:pPr>
              <a:lnSpc>
                <a:spcPts val="3262"/>
              </a:lnSpc>
            </a:pPr>
            <a:endParaRPr lang="en-US" sz="2330">
              <a:solidFill>
                <a:srgbClr val="000000"/>
              </a:solidFill>
              <a:latin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BACB4C2-02C3-4CBD-B9E1-29330B56E281}"/>
</file>

<file path=customXml/itemProps2.xml><?xml version="1.0" encoding="utf-8"?>
<ds:datastoreItem xmlns:ds="http://schemas.openxmlformats.org/officeDocument/2006/customXml" ds:itemID="{982B5394-C75C-4E02-A377-FBED9F7AEBE0}"/>
</file>

<file path=customXml/itemProps3.xml><?xml version="1.0" encoding="utf-8"?>
<ds:datastoreItem xmlns:ds="http://schemas.openxmlformats.org/officeDocument/2006/customXml" ds:itemID="{5E62C63F-24F5-4379-ABF6-9B3B25B36073}"/>
</file>

<file path=docProps/app.xml><?xml version="1.0" encoding="utf-8"?>
<Properties xmlns="http://schemas.openxmlformats.org/officeDocument/2006/extended-properties" xmlns:vt="http://schemas.openxmlformats.org/officeDocument/2006/docPropsVTypes">
  <TotalTime>247</TotalTime>
  <Words>4012</Words>
  <Application>Microsoft Office PowerPoint</Application>
  <PresentationFormat>Custom</PresentationFormat>
  <Paragraphs>565</Paragraphs>
  <Slides>84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Calibri</vt:lpstr>
      <vt:lpstr>times</vt:lpstr>
      <vt:lpstr>League Spartan</vt:lpstr>
      <vt:lpstr>League Spartan Bold Italics</vt:lpstr>
      <vt:lpstr>DM Sans</vt:lpstr>
      <vt:lpstr>DM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Environment Monitoring and Intelligent Anti-Theft Alarming System</dc:title>
  <dc:creator>Malith Silva</dc:creator>
  <cp:lastModifiedBy>Silva M.M.S. it20383770</cp:lastModifiedBy>
  <cp:revision>8</cp:revision>
  <dcterms:created xsi:type="dcterms:W3CDTF">2006-08-16T00:00:00Z</dcterms:created>
  <dcterms:modified xsi:type="dcterms:W3CDTF">2023-09-05T05:39:17Z</dcterms:modified>
  <dc:identifier>DAFjsEChzkc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